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74" r:id="rId5"/>
  </p:sldMasterIdLst>
  <p:notesMasterIdLst>
    <p:notesMasterId r:id="rId47"/>
  </p:notesMasterIdLst>
  <p:sldIdLst>
    <p:sldId id="256" r:id="rId6"/>
    <p:sldId id="309" r:id="rId7"/>
    <p:sldId id="273" r:id="rId8"/>
    <p:sldId id="275" r:id="rId9"/>
    <p:sldId id="276" r:id="rId10"/>
    <p:sldId id="274" r:id="rId11"/>
    <p:sldId id="277" r:id="rId12"/>
    <p:sldId id="296" r:id="rId13"/>
    <p:sldId id="297" r:id="rId14"/>
    <p:sldId id="298" r:id="rId15"/>
    <p:sldId id="278" r:id="rId16"/>
    <p:sldId id="299" r:id="rId17"/>
    <p:sldId id="279" r:id="rId18"/>
    <p:sldId id="291" r:id="rId19"/>
    <p:sldId id="290" r:id="rId20"/>
    <p:sldId id="280" r:id="rId21"/>
    <p:sldId id="289" r:id="rId22"/>
    <p:sldId id="281" r:id="rId23"/>
    <p:sldId id="282" r:id="rId24"/>
    <p:sldId id="271" r:id="rId25"/>
    <p:sldId id="272" r:id="rId26"/>
    <p:sldId id="283" r:id="rId27"/>
    <p:sldId id="307" r:id="rId28"/>
    <p:sldId id="284" r:id="rId29"/>
    <p:sldId id="285" r:id="rId30"/>
    <p:sldId id="269" r:id="rId31"/>
    <p:sldId id="294" r:id="rId32"/>
    <p:sldId id="295" r:id="rId33"/>
    <p:sldId id="286" r:id="rId34"/>
    <p:sldId id="288" r:id="rId35"/>
    <p:sldId id="287" r:id="rId36"/>
    <p:sldId id="292" r:id="rId37"/>
    <p:sldId id="301" r:id="rId38"/>
    <p:sldId id="308" r:id="rId39"/>
    <p:sldId id="302" r:id="rId40"/>
    <p:sldId id="300" r:id="rId41"/>
    <p:sldId id="303" r:id="rId42"/>
    <p:sldId id="304" r:id="rId43"/>
    <p:sldId id="305" r:id="rId44"/>
    <p:sldId id="306" r:id="rId45"/>
    <p:sldId id="293" r:id="rId46"/>
  </p:sldIdLst>
  <p:sldSz cx="9144000" cy="6858000" type="screen4x3"/>
  <p:notesSz cx="7559675" cy="1069181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AD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B5B601-959A-4E38-9257-0C7C1FBE4610}" v="1" dt="2025-03-04T08:01:40.4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08" autoAdjust="0"/>
    <p:restoredTop sz="93400" autoAdjust="0"/>
  </p:normalViewPr>
  <p:slideViewPr>
    <p:cSldViewPr snapToGrid="0">
      <p:cViewPr varScale="1">
        <p:scale>
          <a:sx n="63" d="100"/>
          <a:sy n="63" d="100"/>
        </p:scale>
        <p:origin x="139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tt, Marya" userId="0e3ef245-721e-40ff-8784-c3af732aec7f" providerId="ADAL" clId="{71B5B601-959A-4E38-9257-0C7C1FBE4610}"/>
    <pc:docChg chg="modSld">
      <pc:chgData name="Butt, Marya" userId="0e3ef245-721e-40ff-8784-c3af732aec7f" providerId="ADAL" clId="{71B5B601-959A-4E38-9257-0C7C1FBE4610}" dt="2025-03-04T08:04:37.504" v="18" actId="1035"/>
      <pc:docMkLst>
        <pc:docMk/>
      </pc:docMkLst>
      <pc:sldChg chg="modSp mod">
        <pc:chgData name="Butt, Marya" userId="0e3ef245-721e-40ff-8784-c3af732aec7f" providerId="ADAL" clId="{71B5B601-959A-4E38-9257-0C7C1FBE4610}" dt="2025-03-04T08:00:46.498" v="16" actId="20577"/>
        <pc:sldMkLst>
          <pc:docMk/>
          <pc:sldMk cId="0" sldId="256"/>
        </pc:sldMkLst>
        <pc:spChg chg="mod">
          <ac:chgData name="Butt, Marya" userId="0e3ef245-721e-40ff-8784-c3af732aec7f" providerId="ADAL" clId="{71B5B601-959A-4E38-9257-0C7C1FBE4610}" dt="2025-03-04T08:00:46.498" v="16" actId="20577"/>
          <ac:spMkLst>
            <pc:docMk/>
            <pc:sldMk cId="0" sldId="256"/>
            <ac:spMk id="118" creationId="{00000000-0000-0000-0000-000000000000}"/>
          </ac:spMkLst>
        </pc:spChg>
      </pc:sldChg>
      <pc:sldChg chg="modSp mod">
        <pc:chgData name="Butt, Marya" userId="0e3ef245-721e-40ff-8784-c3af732aec7f" providerId="ADAL" clId="{71B5B601-959A-4E38-9257-0C7C1FBE4610}" dt="2025-03-04T08:04:37.504" v="18" actId="1035"/>
        <pc:sldMkLst>
          <pc:docMk/>
          <pc:sldMk cId="1266837525" sldId="289"/>
        </pc:sldMkLst>
        <pc:grpChg chg="mod">
          <ac:chgData name="Butt, Marya" userId="0e3ef245-721e-40ff-8784-c3af732aec7f" providerId="ADAL" clId="{71B5B601-959A-4E38-9257-0C7C1FBE4610}" dt="2025-03-04T08:04:37.504" v="18" actId="1035"/>
          <ac:grpSpMkLst>
            <pc:docMk/>
            <pc:sldMk cId="1266837525" sldId="289"/>
            <ac:grpSpMk id="25" creationId="{E9E59696-5F7D-4259-9DB0-ABF96299B581}"/>
          </ac:grpSpMkLst>
        </pc:grpChg>
      </pc:sldChg>
      <pc:sldChg chg="modAnim">
        <pc:chgData name="Butt, Marya" userId="0e3ef245-721e-40ff-8784-c3af732aec7f" providerId="ADAL" clId="{71B5B601-959A-4E38-9257-0C7C1FBE4610}" dt="2025-03-04T08:01:40.466" v="17"/>
        <pc:sldMkLst>
          <pc:docMk/>
          <pc:sldMk cId="2298008374" sldId="30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0BBEC120-BF77-4F25-BA97-5D6A7ED13B52}" type="datetimeFigureOut">
              <a:rPr lang="nl-NL" smtClean="0"/>
              <a:t>4-3-2025</a:t>
            </a:fld>
            <a:endParaRPr lang="nl-NL"/>
          </a:p>
        </p:txBody>
      </p:sp>
      <p:sp>
        <p:nvSpPr>
          <p:cNvPr id="4" name="Slide Image Placeholder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F5DD151B-05B6-46FA-B576-0E40675CE63E}" type="slidenum">
              <a:rPr lang="nl-NL" smtClean="0"/>
              <a:t>‹#›</a:t>
            </a:fld>
            <a:endParaRPr lang="nl-NL"/>
          </a:p>
        </p:txBody>
      </p:sp>
    </p:spTree>
    <p:extLst>
      <p:ext uri="{BB962C8B-B14F-4D97-AF65-F5344CB8AC3E}">
        <p14:creationId xmlns:p14="http://schemas.microsoft.com/office/powerpoint/2010/main" val="102603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5DD151B-05B6-46FA-B576-0E40675CE63E}" type="slidenum">
              <a:rPr lang="nl-NL" smtClean="0"/>
              <a:t>1</a:t>
            </a:fld>
            <a:endParaRPr lang="nl-NL"/>
          </a:p>
        </p:txBody>
      </p:sp>
    </p:spTree>
    <p:extLst>
      <p:ext uri="{BB962C8B-B14F-4D97-AF65-F5344CB8AC3E}">
        <p14:creationId xmlns:p14="http://schemas.microsoft.com/office/powerpoint/2010/main" val="1321428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5DD151B-05B6-46FA-B576-0E40675CE63E}" type="slidenum">
              <a:rPr lang="nl-NL" smtClean="0"/>
              <a:t>17</a:t>
            </a:fld>
            <a:endParaRPr lang="nl-NL"/>
          </a:p>
        </p:txBody>
      </p:sp>
    </p:spTree>
    <p:extLst>
      <p:ext uri="{BB962C8B-B14F-4D97-AF65-F5344CB8AC3E}">
        <p14:creationId xmlns:p14="http://schemas.microsoft.com/office/powerpoint/2010/main" val="868930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822924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57200" y="3682080"/>
            <a:ext cx="822924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31" name="PlaceHolder 3"/>
          <p:cNvSpPr>
            <a:spLocks noGrp="1"/>
          </p:cNvSpPr>
          <p:nvPr>
            <p:ph type="body"/>
          </p:nvPr>
        </p:nvSpPr>
        <p:spPr>
          <a:xfrm>
            <a:off x="467424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32" name="PlaceHolder 4"/>
          <p:cNvSpPr>
            <a:spLocks noGrp="1"/>
          </p:cNvSpPr>
          <p:nvPr>
            <p:ph type="body"/>
          </p:nvPr>
        </p:nvSpPr>
        <p:spPr>
          <a:xfrm>
            <a:off x="4674240" y="368208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33" name="PlaceHolder 5"/>
          <p:cNvSpPr>
            <a:spLocks noGrp="1"/>
          </p:cNvSpPr>
          <p:nvPr>
            <p:ph type="body"/>
          </p:nvPr>
        </p:nvSpPr>
        <p:spPr>
          <a:xfrm>
            <a:off x="457200" y="368208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35" name="PlaceHolder 2"/>
          <p:cNvSpPr>
            <a:spLocks noGrp="1"/>
          </p:cNvSpPr>
          <p:nvPr>
            <p:ph type="body"/>
          </p:nvPr>
        </p:nvSpPr>
        <p:spPr>
          <a:xfrm>
            <a:off x="457200" y="1604520"/>
            <a:ext cx="822924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36" name="PlaceHolder 3"/>
          <p:cNvSpPr>
            <a:spLocks noGrp="1"/>
          </p:cNvSpPr>
          <p:nvPr>
            <p:ph type="body"/>
          </p:nvPr>
        </p:nvSpPr>
        <p:spPr>
          <a:xfrm>
            <a:off x="457200" y="1604520"/>
            <a:ext cx="822924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pic>
        <p:nvPicPr>
          <p:cNvPr id="37" name="Picture 36"/>
          <p:cNvPicPr/>
          <p:nvPr/>
        </p:nvPicPr>
        <p:blipFill>
          <a:blip r:embed="rId2"/>
          <a:stretch/>
        </p:blipFill>
        <p:spPr>
          <a:xfrm>
            <a:off x="2079000" y="1604520"/>
            <a:ext cx="4984920" cy="3977280"/>
          </a:xfrm>
          <a:prstGeom prst="rect">
            <a:avLst/>
          </a:prstGeom>
          <a:ln>
            <a:noFill/>
          </a:ln>
        </p:spPr>
      </p:pic>
      <p:pic>
        <p:nvPicPr>
          <p:cNvPr id="38" name="Picture 37"/>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8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86" name="PlaceHolder 2"/>
          <p:cNvSpPr>
            <a:spLocks noGrp="1"/>
          </p:cNvSpPr>
          <p:nvPr>
            <p:ph type="body"/>
          </p:nvPr>
        </p:nvSpPr>
        <p:spPr>
          <a:xfrm>
            <a:off x="457200" y="1604520"/>
            <a:ext cx="822924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88" name="PlaceHolder 2"/>
          <p:cNvSpPr>
            <a:spLocks noGrp="1"/>
          </p:cNvSpPr>
          <p:nvPr>
            <p:ph type="body"/>
          </p:nvPr>
        </p:nvSpPr>
        <p:spPr>
          <a:xfrm>
            <a:off x="457200" y="1604520"/>
            <a:ext cx="401580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85800" y="609480"/>
            <a:ext cx="7771680" cy="5296320"/>
          </a:xfrm>
          <a:prstGeom prst="rect">
            <a:avLst/>
          </a:prstGeom>
        </p:spPr>
        <p:txBody>
          <a:bodyPr lIns="0" tIns="0" rIns="0" bIns="0" anchor="ctr"/>
          <a:lstStyle/>
          <a:p>
            <a:pPr algn="ctr"/>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93" name="PlaceHolder 2"/>
          <p:cNvSpPr>
            <a:spLocks noGrp="1"/>
          </p:cNvSpPr>
          <p:nvPr>
            <p:ph type="body"/>
          </p:nvPr>
        </p:nvSpPr>
        <p:spPr>
          <a:xfrm>
            <a:off x="45720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94" name="PlaceHolder 3"/>
          <p:cNvSpPr>
            <a:spLocks noGrp="1"/>
          </p:cNvSpPr>
          <p:nvPr>
            <p:ph type="body"/>
          </p:nvPr>
        </p:nvSpPr>
        <p:spPr>
          <a:xfrm>
            <a:off x="457200" y="368208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95" name="PlaceHolder 4"/>
          <p:cNvSpPr>
            <a:spLocks noGrp="1"/>
          </p:cNvSpPr>
          <p:nvPr>
            <p:ph type="body"/>
          </p:nvPr>
        </p:nvSpPr>
        <p:spPr>
          <a:xfrm>
            <a:off x="4674240" y="1604520"/>
            <a:ext cx="401580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6"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97" name="PlaceHolder 2"/>
          <p:cNvSpPr>
            <a:spLocks noGrp="1"/>
          </p:cNvSpPr>
          <p:nvPr>
            <p:ph type="body"/>
          </p:nvPr>
        </p:nvSpPr>
        <p:spPr>
          <a:xfrm>
            <a:off x="457200" y="1604520"/>
            <a:ext cx="401580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98" name="PlaceHolder 3"/>
          <p:cNvSpPr>
            <a:spLocks noGrp="1"/>
          </p:cNvSpPr>
          <p:nvPr>
            <p:ph type="body"/>
          </p:nvPr>
        </p:nvSpPr>
        <p:spPr>
          <a:xfrm>
            <a:off x="467424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99" name="PlaceHolder 4"/>
          <p:cNvSpPr>
            <a:spLocks noGrp="1"/>
          </p:cNvSpPr>
          <p:nvPr>
            <p:ph type="body"/>
          </p:nvPr>
        </p:nvSpPr>
        <p:spPr>
          <a:xfrm>
            <a:off x="4674240" y="368208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101" name="PlaceHolder 2"/>
          <p:cNvSpPr>
            <a:spLocks noGrp="1"/>
          </p:cNvSpPr>
          <p:nvPr>
            <p:ph type="body"/>
          </p:nvPr>
        </p:nvSpPr>
        <p:spPr>
          <a:xfrm>
            <a:off x="45720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102" name="PlaceHolder 3"/>
          <p:cNvSpPr>
            <a:spLocks noGrp="1"/>
          </p:cNvSpPr>
          <p:nvPr>
            <p:ph type="body"/>
          </p:nvPr>
        </p:nvSpPr>
        <p:spPr>
          <a:xfrm>
            <a:off x="467424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103" name="PlaceHolder 4"/>
          <p:cNvSpPr>
            <a:spLocks noGrp="1"/>
          </p:cNvSpPr>
          <p:nvPr>
            <p:ph type="body"/>
          </p:nvPr>
        </p:nvSpPr>
        <p:spPr>
          <a:xfrm>
            <a:off x="457200" y="3682080"/>
            <a:ext cx="822924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105" name="PlaceHolder 2"/>
          <p:cNvSpPr>
            <a:spLocks noGrp="1"/>
          </p:cNvSpPr>
          <p:nvPr>
            <p:ph type="body"/>
          </p:nvPr>
        </p:nvSpPr>
        <p:spPr>
          <a:xfrm>
            <a:off x="457200" y="1604520"/>
            <a:ext cx="822924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106" name="PlaceHolder 3"/>
          <p:cNvSpPr>
            <a:spLocks noGrp="1"/>
          </p:cNvSpPr>
          <p:nvPr>
            <p:ph type="body"/>
          </p:nvPr>
        </p:nvSpPr>
        <p:spPr>
          <a:xfrm>
            <a:off x="457200" y="3682080"/>
            <a:ext cx="822924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108" name="PlaceHolder 2"/>
          <p:cNvSpPr>
            <a:spLocks noGrp="1"/>
          </p:cNvSpPr>
          <p:nvPr>
            <p:ph type="body"/>
          </p:nvPr>
        </p:nvSpPr>
        <p:spPr>
          <a:xfrm>
            <a:off x="45720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109" name="PlaceHolder 3"/>
          <p:cNvSpPr>
            <a:spLocks noGrp="1"/>
          </p:cNvSpPr>
          <p:nvPr>
            <p:ph type="body"/>
          </p:nvPr>
        </p:nvSpPr>
        <p:spPr>
          <a:xfrm>
            <a:off x="467424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110" name="PlaceHolder 4"/>
          <p:cNvSpPr>
            <a:spLocks noGrp="1"/>
          </p:cNvSpPr>
          <p:nvPr>
            <p:ph type="body"/>
          </p:nvPr>
        </p:nvSpPr>
        <p:spPr>
          <a:xfrm>
            <a:off x="4674240" y="368208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111" name="PlaceHolder 5"/>
          <p:cNvSpPr>
            <a:spLocks noGrp="1"/>
          </p:cNvSpPr>
          <p:nvPr>
            <p:ph type="body"/>
          </p:nvPr>
        </p:nvSpPr>
        <p:spPr>
          <a:xfrm>
            <a:off x="457200" y="368208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113" name="PlaceHolder 2"/>
          <p:cNvSpPr>
            <a:spLocks noGrp="1"/>
          </p:cNvSpPr>
          <p:nvPr>
            <p:ph type="body"/>
          </p:nvPr>
        </p:nvSpPr>
        <p:spPr>
          <a:xfrm>
            <a:off x="457200" y="1604520"/>
            <a:ext cx="822924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114" name="PlaceHolder 3"/>
          <p:cNvSpPr>
            <a:spLocks noGrp="1"/>
          </p:cNvSpPr>
          <p:nvPr>
            <p:ph type="body"/>
          </p:nvPr>
        </p:nvSpPr>
        <p:spPr>
          <a:xfrm>
            <a:off x="457200" y="1604520"/>
            <a:ext cx="822924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pic>
        <p:nvPicPr>
          <p:cNvPr id="115" name="Picture 114"/>
          <p:cNvPicPr/>
          <p:nvPr/>
        </p:nvPicPr>
        <p:blipFill>
          <a:blip r:embed="rId2"/>
          <a:stretch/>
        </p:blipFill>
        <p:spPr>
          <a:xfrm>
            <a:off x="2079000" y="1604520"/>
            <a:ext cx="4984920" cy="3977280"/>
          </a:xfrm>
          <a:prstGeom prst="rect">
            <a:avLst/>
          </a:prstGeom>
          <a:ln>
            <a:noFill/>
          </a:ln>
        </p:spPr>
      </p:pic>
      <p:pic>
        <p:nvPicPr>
          <p:cNvPr id="116" name="Picture 115"/>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8" name="PlaceHolder 2"/>
          <p:cNvSpPr>
            <a:spLocks noGrp="1"/>
          </p:cNvSpPr>
          <p:nvPr>
            <p:ph type="body"/>
          </p:nvPr>
        </p:nvSpPr>
        <p:spPr>
          <a:xfrm>
            <a:off x="457200" y="1604520"/>
            <a:ext cx="822924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10" name="PlaceHolder 2"/>
          <p:cNvSpPr>
            <a:spLocks noGrp="1"/>
          </p:cNvSpPr>
          <p:nvPr>
            <p:ph type="body"/>
          </p:nvPr>
        </p:nvSpPr>
        <p:spPr>
          <a:xfrm>
            <a:off x="457200" y="1604520"/>
            <a:ext cx="401580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11" name="PlaceHolder 3"/>
          <p:cNvSpPr>
            <a:spLocks noGrp="1"/>
          </p:cNvSpPr>
          <p:nvPr>
            <p:ph type="body"/>
          </p:nvPr>
        </p:nvSpPr>
        <p:spPr>
          <a:xfrm>
            <a:off x="4674240" y="1604520"/>
            <a:ext cx="401580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85800" y="609480"/>
            <a:ext cx="7771680" cy="5296320"/>
          </a:xfrm>
          <a:prstGeom prst="rect">
            <a:avLst/>
          </a:prstGeom>
        </p:spPr>
        <p:txBody>
          <a:bodyPr lIns="0" tIns="0" rIns="0" bIns="0" anchor="ctr"/>
          <a:lstStyle/>
          <a:p>
            <a:pPr algn="ctr"/>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15" name="PlaceHolder 2"/>
          <p:cNvSpPr>
            <a:spLocks noGrp="1"/>
          </p:cNvSpPr>
          <p:nvPr>
            <p:ph type="body"/>
          </p:nvPr>
        </p:nvSpPr>
        <p:spPr>
          <a:xfrm>
            <a:off x="45720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16" name="PlaceHolder 3"/>
          <p:cNvSpPr>
            <a:spLocks noGrp="1"/>
          </p:cNvSpPr>
          <p:nvPr>
            <p:ph type="body"/>
          </p:nvPr>
        </p:nvSpPr>
        <p:spPr>
          <a:xfrm>
            <a:off x="457200" y="368208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17" name="PlaceHolder 4"/>
          <p:cNvSpPr>
            <a:spLocks noGrp="1"/>
          </p:cNvSpPr>
          <p:nvPr>
            <p:ph type="body"/>
          </p:nvPr>
        </p:nvSpPr>
        <p:spPr>
          <a:xfrm>
            <a:off x="4674240" y="1604520"/>
            <a:ext cx="401580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457200" y="1604520"/>
            <a:ext cx="401580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467424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4674240" y="368208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45720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457200" y="3682080"/>
            <a:ext cx="822924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CustomShape 1"/>
          <p:cNvSpPr/>
          <p:nvPr/>
        </p:nvSpPr>
        <p:spPr>
          <a:xfrm>
            <a:off x="0" y="0"/>
            <a:ext cx="610920" cy="6857280"/>
          </a:xfrm>
          <a:prstGeom prst="rect">
            <a:avLst/>
          </a:prstGeom>
          <a:solidFill>
            <a:srgbClr val="CC3399"/>
          </a:solidFill>
          <a:ln>
            <a:noFill/>
          </a:ln>
        </p:spPr>
        <p:style>
          <a:lnRef idx="2">
            <a:schemeClr val="accent1">
              <a:shade val="50000"/>
            </a:schemeClr>
          </a:lnRef>
          <a:fillRef idx="1">
            <a:schemeClr val="accent1"/>
          </a:fillRef>
          <a:effectRef idx="0">
            <a:schemeClr val="accent1"/>
          </a:effectRef>
          <a:fontRef idx="minor"/>
        </p:style>
      </p:sp>
      <p:sp>
        <p:nvSpPr>
          <p:cNvPr id="6" name="CustomShape 2"/>
          <p:cNvSpPr/>
          <p:nvPr/>
        </p:nvSpPr>
        <p:spPr>
          <a:xfrm>
            <a:off x="0" y="0"/>
            <a:ext cx="9143280" cy="611280"/>
          </a:xfrm>
          <a:prstGeom prst="rect">
            <a:avLst/>
          </a:prstGeom>
          <a:solidFill>
            <a:srgbClr val="CC3399"/>
          </a:solidFill>
          <a:ln>
            <a:noFill/>
          </a:ln>
        </p:spPr>
        <p:style>
          <a:lnRef idx="2">
            <a:schemeClr val="accent1">
              <a:shade val="50000"/>
            </a:schemeClr>
          </a:lnRef>
          <a:fillRef idx="1">
            <a:schemeClr val="accent1"/>
          </a:fillRef>
          <a:effectRef idx="0">
            <a:schemeClr val="accent1"/>
          </a:effectRef>
          <a:fontRef idx="minor"/>
        </p:style>
      </p:sp>
      <p:pic>
        <p:nvPicPr>
          <p:cNvPr id="2" name="Afbeelding 5"/>
          <p:cNvPicPr/>
          <p:nvPr/>
        </p:nvPicPr>
        <p:blipFill>
          <a:blip r:embed="rId14"/>
          <a:stretch/>
        </p:blipFill>
        <p:spPr>
          <a:xfrm>
            <a:off x="-360" y="8640"/>
            <a:ext cx="611280" cy="611280"/>
          </a:xfrm>
          <a:prstGeom prst="rect">
            <a:avLst/>
          </a:prstGeom>
          <a:ln>
            <a:noFill/>
          </a:ln>
        </p:spPr>
      </p:pic>
      <p:sp>
        <p:nvSpPr>
          <p:cNvPr id="3"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nl-NL" sz="4400" b="0" strike="noStrike" spc="-1">
                <a:solidFill>
                  <a:srgbClr val="000000"/>
                </a:solidFill>
                <a:uFill>
                  <a:solidFill>
                    <a:srgbClr val="FFFFFF"/>
                  </a:solidFill>
                </a:uFill>
                <a:latin typeface="Arial"/>
              </a:rPr>
              <a:t>Click to edit the title text format</a:t>
            </a:r>
          </a:p>
        </p:txBody>
      </p:sp>
      <p:sp>
        <p:nvSpPr>
          <p:cNvPr id="4"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nl-NL"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nl-NL"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nl-NL"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nl-NL"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 name="CustomShape 1"/>
          <p:cNvSpPr/>
          <p:nvPr/>
        </p:nvSpPr>
        <p:spPr>
          <a:xfrm>
            <a:off x="0" y="0"/>
            <a:ext cx="610920" cy="6857280"/>
          </a:xfrm>
          <a:prstGeom prst="rect">
            <a:avLst/>
          </a:prstGeom>
          <a:solidFill>
            <a:srgbClr val="CC3399"/>
          </a:solidFill>
          <a:ln>
            <a:noFill/>
          </a:ln>
        </p:spPr>
        <p:style>
          <a:lnRef idx="2">
            <a:schemeClr val="accent1">
              <a:shade val="50000"/>
            </a:schemeClr>
          </a:lnRef>
          <a:fillRef idx="1">
            <a:schemeClr val="accent1"/>
          </a:fillRef>
          <a:effectRef idx="0">
            <a:schemeClr val="accent1"/>
          </a:effectRef>
          <a:fontRef idx="minor"/>
        </p:style>
      </p:sp>
      <p:sp>
        <p:nvSpPr>
          <p:cNvPr id="79" name="CustomShape 2"/>
          <p:cNvSpPr/>
          <p:nvPr/>
        </p:nvSpPr>
        <p:spPr>
          <a:xfrm>
            <a:off x="0" y="0"/>
            <a:ext cx="9143280" cy="611280"/>
          </a:xfrm>
          <a:prstGeom prst="rect">
            <a:avLst/>
          </a:prstGeom>
          <a:solidFill>
            <a:srgbClr val="CC3399"/>
          </a:solidFill>
          <a:ln>
            <a:noFill/>
          </a:ln>
        </p:spPr>
        <p:style>
          <a:lnRef idx="2">
            <a:schemeClr val="accent1">
              <a:shade val="50000"/>
            </a:schemeClr>
          </a:lnRef>
          <a:fillRef idx="1">
            <a:schemeClr val="accent1"/>
          </a:fillRef>
          <a:effectRef idx="0">
            <a:schemeClr val="accent1"/>
          </a:effectRef>
          <a:fontRef idx="minor"/>
        </p:style>
      </p:sp>
      <p:pic>
        <p:nvPicPr>
          <p:cNvPr id="80" name="Afbeelding 5"/>
          <p:cNvPicPr/>
          <p:nvPr/>
        </p:nvPicPr>
        <p:blipFill>
          <a:blip r:embed="rId14"/>
          <a:stretch/>
        </p:blipFill>
        <p:spPr>
          <a:xfrm>
            <a:off x="-360" y="8640"/>
            <a:ext cx="611280" cy="611280"/>
          </a:xfrm>
          <a:prstGeom prst="rect">
            <a:avLst/>
          </a:prstGeom>
          <a:ln>
            <a:noFill/>
          </a:ln>
        </p:spPr>
      </p:pic>
      <p:sp>
        <p:nvSpPr>
          <p:cNvPr id="81" name="PlaceHolder 3"/>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82"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nl-NL"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nl-NL"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nl-NL"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nl-NL"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6553080" y="6248520"/>
            <a:ext cx="1904400" cy="456480"/>
          </a:xfrm>
          <a:prstGeom prst="rect">
            <a:avLst/>
          </a:prstGeom>
          <a:noFill/>
          <a:ln>
            <a:noFill/>
          </a:ln>
        </p:spPr>
        <p:style>
          <a:lnRef idx="0">
            <a:scrgbClr r="0" g="0" b="0"/>
          </a:lnRef>
          <a:fillRef idx="0">
            <a:scrgbClr r="0" g="0" b="0"/>
          </a:fillRef>
          <a:effectRef idx="0">
            <a:scrgbClr r="0" g="0" b="0"/>
          </a:effectRef>
          <a:fontRef idx="minor"/>
        </p:style>
        <p:txBody>
          <a:bodyPr/>
          <a:lstStyle/>
          <a:p>
            <a:endParaRPr lang="nl-NL"/>
          </a:p>
        </p:txBody>
      </p:sp>
      <p:sp>
        <p:nvSpPr>
          <p:cNvPr id="118" name="CustomShape 2"/>
          <p:cNvSpPr/>
          <p:nvPr/>
        </p:nvSpPr>
        <p:spPr>
          <a:xfrm>
            <a:off x="719291" y="1590037"/>
            <a:ext cx="77716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4400" b="0" i="0" u="none" strike="noStrike" kern="1200" cap="none" spc="0" normalizeH="0" baseline="0" noProof="0" dirty="0" err="1">
                <a:ln>
                  <a:noFill/>
                </a:ln>
                <a:solidFill>
                  <a:prstClr val="black"/>
                </a:solidFill>
                <a:effectLst/>
                <a:uLnTx/>
                <a:uFillTx/>
                <a:latin typeface="Daytona Condensed" panose="020B0506030503040204" pitchFamily="34" charset="0"/>
              </a:rPr>
              <a:t>Deep</a:t>
            </a:r>
            <a:r>
              <a:rPr kumimoji="0" lang="nl-NL" sz="4400" b="0" i="0" u="none" strike="noStrike" kern="1200" cap="none" spc="0" normalizeH="0" baseline="0" noProof="0" dirty="0">
                <a:ln>
                  <a:noFill/>
                </a:ln>
                <a:solidFill>
                  <a:prstClr val="black"/>
                </a:solidFill>
                <a:effectLst/>
                <a:uLnTx/>
                <a:uFillTx/>
                <a:latin typeface="Daytona Condensed" panose="020B0506030503040204" pitchFamily="34" charset="0"/>
              </a:rPr>
              <a:t> Learning</a:t>
            </a:r>
          </a:p>
          <a:p>
            <a:pPr>
              <a:defRPr/>
            </a:pPr>
            <a:r>
              <a:rPr lang="nl-NL" sz="3200" spc="-1" dirty="0" err="1">
                <a:solidFill>
                  <a:srgbClr val="000000"/>
                </a:solidFill>
                <a:uFill>
                  <a:solidFill>
                    <a:srgbClr val="FFFFFF"/>
                  </a:solidFill>
                </a:uFill>
                <a:latin typeface="Daytona Condensed" panose="020B0506030503040204" pitchFamily="34" charset="0"/>
              </a:rPr>
              <a:t>Convolutional</a:t>
            </a:r>
            <a:r>
              <a:rPr lang="nl-NL" sz="3200" spc="-1" dirty="0">
                <a:solidFill>
                  <a:srgbClr val="000000"/>
                </a:solidFill>
                <a:uFill>
                  <a:solidFill>
                    <a:srgbClr val="FFFFFF"/>
                  </a:solidFill>
                </a:uFill>
                <a:latin typeface="Daytona Condensed" panose="020B0506030503040204" pitchFamily="34" charset="0"/>
              </a:rPr>
              <a:t> </a:t>
            </a:r>
            <a:r>
              <a:rPr lang="nl-NL" sz="3200" spc="-1" dirty="0" err="1">
                <a:solidFill>
                  <a:srgbClr val="000000"/>
                </a:solidFill>
                <a:uFill>
                  <a:solidFill>
                    <a:srgbClr val="FFFFFF"/>
                  </a:solidFill>
                </a:uFill>
                <a:latin typeface="Daytona Condensed" panose="020B0506030503040204" pitchFamily="34" charset="0"/>
              </a:rPr>
              <a:t>Neural</a:t>
            </a:r>
            <a:r>
              <a:rPr lang="nl-NL" sz="3200" spc="-1" dirty="0">
                <a:solidFill>
                  <a:srgbClr val="000000"/>
                </a:solidFill>
                <a:uFill>
                  <a:solidFill>
                    <a:srgbClr val="FFFFFF"/>
                  </a:solidFill>
                </a:uFill>
                <a:latin typeface="Daytona Condensed" panose="020B0506030503040204" pitchFamily="34" charset="0"/>
              </a:rPr>
              <a:t> Network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Daytona Condensed" panose="020B0506030503040204" pitchFamily="34" charset="0"/>
              </a:rPr>
              <a:t>How do </a:t>
            </a:r>
            <a:r>
              <a:rPr kumimoji="0" lang="nl-NL" sz="3200" b="0" i="0" u="none" strike="noStrike" kern="1200" cap="none" spc="0" normalizeH="0" baseline="0" noProof="0" dirty="0" err="1">
                <a:ln>
                  <a:noFill/>
                </a:ln>
                <a:solidFill>
                  <a:prstClr val="black"/>
                </a:solidFill>
                <a:effectLst/>
                <a:uLnTx/>
                <a:uFillTx/>
                <a:latin typeface="Daytona Condensed" panose="020B0506030503040204" pitchFamily="34" charset="0"/>
              </a:rPr>
              <a:t>they</a:t>
            </a:r>
            <a:r>
              <a:rPr kumimoji="0" lang="nl-NL" sz="3200" b="0" i="0" u="none" strike="noStrike" kern="1200" cap="none" spc="0" normalizeH="0" baseline="0" noProof="0" dirty="0">
                <a:ln>
                  <a:noFill/>
                </a:ln>
                <a:solidFill>
                  <a:prstClr val="black"/>
                </a:solidFill>
                <a:effectLst/>
                <a:uLnTx/>
                <a:uFillTx/>
                <a:latin typeface="Daytona Condensed" panose="020B0506030503040204" pitchFamily="34" charset="0"/>
              </a:rPr>
              <a:t> </a:t>
            </a:r>
            <a:r>
              <a:rPr kumimoji="0" lang="nl-NL" sz="3200" b="0" i="0" u="none" strike="noStrike" kern="1200" cap="none" spc="0" normalizeH="0" baseline="0" noProof="0" dirty="0" err="1">
                <a:ln>
                  <a:noFill/>
                </a:ln>
                <a:solidFill>
                  <a:prstClr val="black"/>
                </a:solidFill>
                <a:effectLst/>
                <a:uLnTx/>
                <a:uFillTx/>
                <a:latin typeface="Daytona Condensed" panose="020B0506030503040204" pitchFamily="34" charset="0"/>
              </a:rPr>
              <a:t>work</a:t>
            </a:r>
            <a:r>
              <a:rPr kumimoji="0" lang="nl-NL" sz="3200" b="0" i="0" u="none" strike="noStrike" kern="1200" cap="none" spc="0" normalizeH="0" baseline="0" noProof="0" dirty="0">
                <a:ln>
                  <a:noFill/>
                </a:ln>
                <a:solidFill>
                  <a:prstClr val="black"/>
                </a:solidFill>
                <a:effectLst/>
                <a:uLnTx/>
                <a:uFillTx/>
                <a:latin typeface="Daytona Condensed" panose="020B0506030503040204" pitchFamily="34" charset="0"/>
              </a:rPr>
              <a:t>?</a:t>
            </a:r>
          </a:p>
          <a:p>
            <a:pPr algn="ctr">
              <a:lnSpc>
                <a:spcPct val="100000"/>
              </a:lnSpc>
            </a:pPr>
            <a:endParaRPr lang="nl-NL" sz="4400" spc="-1" dirty="0">
              <a:solidFill>
                <a:srgbClr val="000000"/>
              </a:solidFill>
              <a:uFill>
                <a:solidFill>
                  <a:srgbClr val="FFFFFF"/>
                </a:solidFill>
              </a:uFill>
              <a:latin typeface="Daytona Condensed" panose="020B0506030503040204" pitchFamily="34" charset="0"/>
            </a:endParaRPr>
          </a:p>
        </p:txBody>
      </p:sp>
      <p:sp>
        <p:nvSpPr>
          <p:cNvPr id="119" name="CustomShape 3"/>
          <p:cNvSpPr/>
          <p:nvPr/>
        </p:nvSpPr>
        <p:spPr>
          <a:xfrm>
            <a:off x="685800" y="1981080"/>
            <a:ext cx="7771680" cy="4114080"/>
          </a:xfrm>
          <a:prstGeom prst="rect">
            <a:avLst/>
          </a:prstGeom>
          <a:noFill/>
          <a:ln w="9360">
            <a:noFill/>
          </a:ln>
        </p:spPr>
        <p:style>
          <a:lnRef idx="0">
            <a:scrgbClr r="0" g="0" b="0"/>
          </a:lnRef>
          <a:fillRef idx="0">
            <a:scrgbClr r="0" g="0" b="0"/>
          </a:fillRef>
          <a:effectRef idx="0">
            <a:scrgbClr r="0" g="0" b="0"/>
          </a:effectRef>
          <a:fontRef idx="minor"/>
        </p:style>
        <p:txBody>
          <a:bodyPr/>
          <a:lstStyle/>
          <a:p>
            <a:endParaRPr lang="nl-NL"/>
          </a:p>
        </p:txBody>
      </p:sp>
      <p:sp>
        <p:nvSpPr>
          <p:cNvPr id="5" name="TextBox 4">
            <a:extLst>
              <a:ext uri="{FF2B5EF4-FFF2-40B4-BE49-F238E27FC236}">
                <a16:creationId xmlns:a16="http://schemas.microsoft.com/office/drawing/2014/main" id="{8D31DE5F-7926-4A82-9164-08DE5C8253F8}"/>
              </a:ext>
            </a:extLst>
          </p:cNvPr>
          <p:cNvSpPr txBox="1"/>
          <p:nvPr/>
        </p:nvSpPr>
        <p:spPr>
          <a:xfrm>
            <a:off x="998344" y="4082668"/>
            <a:ext cx="5676900" cy="1661993"/>
          </a:xfrm>
          <a:prstGeom prst="rect">
            <a:avLst/>
          </a:prstGeom>
          <a:noFill/>
        </p:spPr>
        <p:txBody>
          <a:bodyPr wrap="square" rtlCol="0">
            <a:spAutoFit/>
          </a:bodyPr>
          <a:lstStyle/>
          <a:p>
            <a:r>
              <a:rPr lang="nl-NL" sz="2000" dirty="0">
                <a:latin typeface="Daytona Condensed Light" panose="020B0306030503040204" pitchFamily="34" charset="0"/>
              </a:rPr>
              <a:t>Marya Butt, PhD. </a:t>
            </a:r>
          </a:p>
          <a:p>
            <a:r>
              <a:rPr lang="nl-NL" sz="1600" dirty="0">
                <a:latin typeface="Daytona Condensed Light" panose="020B0306030503040204" pitchFamily="34" charset="0"/>
              </a:rPr>
              <a:t>Researcher Data </a:t>
            </a:r>
            <a:r>
              <a:rPr lang="nl-NL" sz="1600" dirty="0" err="1">
                <a:latin typeface="Daytona Condensed Light" panose="020B0306030503040204" pitchFamily="34" charset="0"/>
              </a:rPr>
              <a:t>Driven</a:t>
            </a:r>
            <a:r>
              <a:rPr lang="nl-NL" sz="1600" dirty="0">
                <a:latin typeface="Daytona Condensed Light" panose="020B0306030503040204" pitchFamily="34" charset="0"/>
              </a:rPr>
              <a:t> Smart Society (DDSS) </a:t>
            </a:r>
          </a:p>
          <a:p>
            <a:r>
              <a:rPr lang="nl-NL" sz="1600" dirty="0">
                <a:latin typeface="Daytona Condensed Light" panose="020B0306030503040204" pitchFamily="34" charset="0"/>
              </a:rPr>
              <a:t>BIG DATA, Computer </a:t>
            </a:r>
            <a:r>
              <a:rPr lang="nl-NL" sz="1600" dirty="0" err="1">
                <a:latin typeface="Daytona Condensed Light" panose="020B0306030503040204" pitchFamily="34" charset="0"/>
              </a:rPr>
              <a:t>Vision</a:t>
            </a:r>
            <a:r>
              <a:rPr lang="nl-NL" sz="1600" dirty="0">
                <a:latin typeface="Daytona Condensed Light" panose="020B0306030503040204" pitchFamily="34" charset="0"/>
              </a:rPr>
              <a:t>, Machine Learning</a:t>
            </a:r>
          </a:p>
          <a:p>
            <a:r>
              <a:rPr lang="en-US" sz="1600" dirty="0">
                <a:latin typeface="Daytona Condensed Light" panose="020B0306030503040204" pitchFamily="34" charset="0"/>
              </a:rPr>
              <a:t>Faculty of Engineering Design and Computing</a:t>
            </a:r>
          </a:p>
          <a:p>
            <a:r>
              <a:rPr lang="nl-NL" sz="1600" dirty="0" err="1">
                <a:latin typeface="Daytona Condensed Light" panose="020B0306030503040204" pitchFamily="34" charset="0"/>
              </a:rPr>
              <a:t>Mob</a:t>
            </a:r>
            <a:r>
              <a:rPr lang="nl-NL" sz="1600" dirty="0">
                <a:latin typeface="Daytona Condensed Light" panose="020B0306030503040204" pitchFamily="34" charset="0"/>
              </a:rPr>
              <a:t>: +31(0) 0611878759 </a:t>
            </a:r>
          </a:p>
          <a:p>
            <a:r>
              <a:rPr lang="nl-NL" sz="1600" dirty="0">
                <a:latin typeface="Daytona Condensed Light" panose="020B0306030503040204" pitchFamily="34" charset="0"/>
              </a:rPr>
              <a:t>E: marya.butt@Inholland.nl </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2D4BA-AB68-43B3-95D1-8539F5797C34}"/>
              </a:ext>
            </a:extLst>
          </p:cNvPr>
          <p:cNvSpPr>
            <a:spLocks noGrp="1"/>
          </p:cNvSpPr>
          <p:nvPr>
            <p:ph type="title"/>
          </p:nvPr>
        </p:nvSpPr>
        <p:spPr>
          <a:xfrm>
            <a:off x="994024" y="866334"/>
            <a:ext cx="7771680" cy="1722753"/>
          </a:xfrm>
        </p:spPr>
        <p:txBody>
          <a:bodyPr/>
          <a:lstStyle/>
          <a:p>
            <a:r>
              <a:rPr lang="en-US" b="1" dirty="0">
                <a:latin typeface="Bahnschrift SemiBold" panose="020B0502040204020203" pitchFamily="34" charset="0"/>
              </a:rPr>
              <a:t>CNN</a:t>
            </a:r>
            <a:br>
              <a:rPr lang="en-US" b="1" dirty="0">
                <a:latin typeface="Bahnschrift SemiBold" panose="020B0502040204020203" pitchFamily="34" charset="0"/>
              </a:rPr>
            </a:br>
            <a:r>
              <a:rPr lang="en-US" sz="3200" dirty="0">
                <a:solidFill>
                  <a:srgbClr val="C00000"/>
                </a:solidFill>
                <a:latin typeface="Bahnschrift SemiBold" panose="020B0502040204020203" pitchFamily="34" charset="0"/>
              </a:rPr>
              <a:t>feature matching</a:t>
            </a:r>
            <a:r>
              <a:rPr lang="en-US" sz="3200" dirty="0">
                <a:solidFill>
                  <a:srgbClr val="C00000"/>
                </a:solidFill>
                <a:latin typeface="Bahnschrift SemiBold" panose="020B0502040204020203" pitchFamily="34" charset="0"/>
                <a:sym typeface="Wingdings" panose="05000000000000000000" pitchFamily="2" charset="2"/>
              </a:rPr>
              <a:t></a:t>
            </a:r>
            <a:r>
              <a:rPr lang="en-US" sz="3200" dirty="0">
                <a:solidFill>
                  <a:srgbClr val="C00000"/>
                </a:solidFill>
                <a:latin typeface="Bahnschrift SemiBold" panose="020B0502040204020203" pitchFamily="34" charset="0"/>
              </a:rPr>
              <a:t> input image</a:t>
            </a:r>
            <a:br>
              <a:rPr lang="en-US" sz="3200" dirty="0">
                <a:solidFill>
                  <a:srgbClr val="C00000"/>
                </a:solidFill>
                <a:latin typeface="Bahnschrift SemiBold" panose="020B0502040204020203" pitchFamily="34" charset="0"/>
              </a:rPr>
            </a:br>
            <a:br>
              <a:rPr lang="en-US" sz="3600" dirty="0">
                <a:latin typeface="Bahnschrift SemiBold" panose="020B0502040204020203" pitchFamily="34" charset="0"/>
              </a:rPr>
            </a:br>
            <a:endParaRPr lang="nl-NL" dirty="0">
              <a:latin typeface="Bahnschrift SemiBold" panose="020B0502040204020203" pitchFamily="34" charset="0"/>
            </a:endParaRPr>
          </a:p>
        </p:txBody>
      </p:sp>
      <p:pic>
        <p:nvPicPr>
          <p:cNvPr id="3" name="Picture 2">
            <a:extLst>
              <a:ext uri="{FF2B5EF4-FFF2-40B4-BE49-F238E27FC236}">
                <a16:creationId xmlns:a16="http://schemas.microsoft.com/office/drawing/2014/main" id="{8F313F86-B4EB-4F62-AADC-9E3A8EB762FB}"/>
              </a:ext>
            </a:extLst>
          </p:cNvPr>
          <p:cNvPicPr>
            <a:picLocks noChangeAspect="1"/>
          </p:cNvPicPr>
          <p:nvPr/>
        </p:nvPicPr>
        <p:blipFill>
          <a:blip r:embed="rId2"/>
          <a:stretch>
            <a:fillRect/>
          </a:stretch>
        </p:blipFill>
        <p:spPr>
          <a:xfrm>
            <a:off x="4524375" y="3276600"/>
            <a:ext cx="95250" cy="304800"/>
          </a:xfrm>
          <a:prstGeom prst="rect">
            <a:avLst/>
          </a:prstGeom>
        </p:spPr>
      </p:pic>
      <p:pic>
        <p:nvPicPr>
          <p:cNvPr id="5" name="Picture 4">
            <a:extLst>
              <a:ext uri="{FF2B5EF4-FFF2-40B4-BE49-F238E27FC236}">
                <a16:creationId xmlns:a16="http://schemas.microsoft.com/office/drawing/2014/main" id="{6F0A346F-9F09-4B38-806D-1209EA00C5FB}"/>
              </a:ext>
            </a:extLst>
          </p:cNvPr>
          <p:cNvPicPr>
            <a:picLocks noChangeAspect="1"/>
          </p:cNvPicPr>
          <p:nvPr/>
        </p:nvPicPr>
        <p:blipFill>
          <a:blip r:embed="rId3"/>
          <a:stretch>
            <a:fillRect/>
          </a:stretch>
        </p:blipFill>
        <p:spPr>
          <a:xfrm>
            <a:off x="950223" y="2044556"/>
            <a:ext cx="2185170" cy="4813443"/>
          </a:xfrm>
          <a:prstGeom prst="rect">
            <a:avLst/>
          </a:prstGeom>
        </p:spPr>
      </p:pic>
      <p:pic>
        <p:nvPicPr>
          <p:cNvPr id="6" name="Picture 5">
            <a:extLst>
              <a:ext uri="{FF2B5EF4-FFF2-40B4-BE49-F238E27FC236}">
                <a16:creationId xmlns:a16="http://schemas.microsoft.com/office/drawing/2014/main" id="{E9726BD6-AD40-4583-BB31-20C52B2A6A61}"/>
              </a:ext>
            </a:extLst>
          </p:cNvPr>
          <p:cNvPicPr>
            <a:picLocks noChangeAspect="1"/>
          </p:cNvPicPr>
          <p:nvPr/>
        </p:nvPicPr>
        <p:blipFill>
          <a:blip r:embed="rId4"/>
          <a:stretch>
            <a:fillRect/>
          </a:stretch>
        </p:blipFill>
        <p:spPr>
          <a:xfrm>
            <a:off x="3371422" y="1948988"/>
            <a:ext cx="5402708" cy="4909012"/>
          </a:xfrm>
          <a:prstGeom prst="rect">
            <a:avLst/>
          </a:prstGeom>
        </p:spPr>
      </p:pic>
    </p:spTree>
    <p:extLst>
      <p:ext uri="{BB962C8B-B14F-4D97-AF65-F5344CB8AC3E}">
        <p14:creationId xmlns:p14="http://schemas.microsoft.com/office/powerpoint/2010/main" val="135293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2896-04ED-45C3-B0B3-89062862C343}"/>
              </a:ext>
            </a:extLst>
          </p:cNvPr>
          <p:cNvSpPr>
            <a:spLocks noGrp="1"/>
          </p:cNvSpPr>
          <p:nvPr>
            <p:ph type="title"/>
          </p:nvPr>
        </p:nvSpPr>
        <p:spPr>
          <a:xfrm>
            <a:off x="739740" y="1770460"/>
            <a:ext cx="8404260" cy="685064"/>
          </a:xfrm>
        </p:spPr>
        <p:txBody>
          <a:bodyPr/>
          <a:lstStyle/>
          <a:p>
            <a:r>
              <a:rPr lang="en-US" dirty="0">
                <a:latin typeface="Bahnschrift SemiBold" panose="020B0502040204020203" pitchFamily="34" charset="0"/>
              </a:rPr>
              <a:t>Convolution Layer</a:t>
            </a:r>
            <a:br>
              <a:rPr lang="en-US" dirty="0">
                <a:latin typeface="Bahnschrift SemiBold" panose="020B0502040204020203" pitchFamily="34" charset="0"/>
              </a:rPr>
            </a:br>
            <a:r>
              <a:rPr lang="en-US" sz="2800" dirty="0">
                <a:latin typeface="Bahnschrift SemiBold" panose="020B0502040204020203" pitchFamily="34" charset="0"/>
              </a:rPr>
              <a:t>(</a:t>
            </a:r>
            <a:r>
              <a:rPr lang="en-US" sz="3200" dirty="0">
                <a:latin typeface="Bahnschrift SemiBold" panose="020B0502040204020203" pitchFamily="34" charset="0"/>
              </a:rPr>
              <a:t>Move feature on the Image)</a:t>
            </a:r>
            <a:br>
              <a:rPr lang="en-US" sz="3200" dirty="0">
                <a:latin typeface="Bahnschrift SemiBold" panose="020B0502040204020203" pitchFamily="34" charset="0"/>
              </a:rPr>
            </a:br>
            <a:br>
              <a:rPr lang="en-US" sz="3200" dirty="0">
                <a:latin typeface="Bahnschrift SemiBold" panose="020B0502040204020203" pitchFamily="34" charset="0"/>
              </a:rPr>
            </a:br>
            <a:r>
              <a:rPr lang="en-US" sz="3200" dirty="0">
                <a:solidFill>
                  <a:srgbClr val="C00000"/>
                </a:solidFill>
                <a:latin typeface="Bahnschrift SemiBold" panose="020B0502040204020203" pitchFamily="34" charset="0"/>
              </a:rPr>
              <a:t>Step 1: Multiply feature element with the image pixel</a:t>
            </a:r>
            <a:br>
              <a:rPr lang="en-US" sz="3200" dirty="0">
                <a:latin typeface="Bahnschrift SemiBold" panose="020B0502040204020203" pitchFamily="34" charset="0"/>
              </a:rPr>
            </a:br>
            <a:endParaRPr lang="nl-NL" dirty="0">
              <a:latin typeface="Bahnschrift SemiBold" panose="020B0502040204020203" pitchFamily="34" charset="0"/>
            </a:endParaRPr>
          </a:p>
        </p:txBody>
      </p:sp>
      <p:pic>
        <p:nvPicPr>
          <p:cNvPr id="3" name="Picture 2">
            <a:extLst>
              <a:ext uri="{FF2B5EF4-FFF2-40B4-BE49-F238E27FC236}">
                <a16:creationId xmlns:a16="http://schemas.microsoft.com/office/drawing/2014/main" id="{F20F4F48-2A55-4DD0-883E-2FE9E793AD7E}"/>
              </a:ext>
            </a:extLst>
          </p:cNvPr>
          <p:cNvPicPr>
            <a:picLocks noChangeAspect="1"/>
          </p:cNvPicPr>
          <p:nvPr/>
        </p:nvPicPr>
        <p:blipFill>
          <a:blip r:embed="rId2"/>
          <a:stretch>
            <a:fillRect/>
          </a:stretch>
        </p:blipFill>
        <p:spPr>
          <a:xfrm>
            <a:off x="739723" y="3123343"/>
            <a:ext cx="8404277" cy="3554339"/>
          </a:xfrm>
          <a:prstGeom prst="rect">
            <a:avLst/>
          </a:prstGeom>
        </p:spPr>
      </p:pic>
    </p:spTree>
    <p:extLst>
      <p:ext uri="{BB962C8B-B14F-4D97-AF65-F5344CB8AC3E}">
        <p14:creationId xmlns:p14="http://schemas.microsoft.com/office/powerpoint/2010/main" val="875284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2896-04ED-45C3-B0B3-89062862C343}"/>
              </a:ext>
            </a:extLst>
          </p:cNvPr>
          <p:cNvSpPr>
            <a:spLocks noGrp="1"/>
          </p:cNvSpPr>
          <p:nvPr>
            <p:ph type="title"/>
          </p:nvPr>
        </p:nvSpPr>
        <p:spPr>
          <a:xfrm>
            <a:off x="739740" y="1770460"/>
            <a:ext cx="8404260" cy="685064"/>
          </a:xfrm>
        </p:spPr>
        <p:txBody>
          <a:bodyPr/>
          <a:lstStyle/>
          <a:p>
            <a:r>
              <a:rPr lang="en-US" dirty="0">
                <a:latin typeface="Bahnschrift SemiBold" panose="020B0502040204020203" pitchFamily="34" charset="0"/>
              </a:rPr>
              <a:t>Convolution Layer</a:t>
            </a:r>
            <a:br>
              <a:rPr lang="en-US" dirty="0">
                <a:latin typeface="Bahnschrift SemiBold" panose="020B0502040204020203" pitchFamily="34" charset="0"/>
              </a:rPr>
            </a:br>
            <a:r>
              <a:rPr lang="en-US" sz="2800" dirty="0">
                <a:latin typeface="Bahnschrift SemiBold" panose="020B0502040204020203" pitchFamily="34" charset="0"/>
              </a:rPr>
              <a:t>(</a:t>
            </a:r>
            <a:r>
              <a:rPr lang="en-US" sz="3200" dirty="0">
                <a:latin typeface="Bahnschrift SemiBold" panose="020B0502040204020203" pitchFamily="34" charset="0"/>
              </a:rPr>
              <a:t>Move feature on the Image)</a:t>
            </a:r>
            <a:br>
              <a:rPr lang="en-US" sz="3200" dirty="0">
                <a:latin typeface="Bahnschrift SemiBold" panose="020B0502040204020203" pitchFamily="34" charset="0"/>
              </a:rPr>
            </a:br>
            <a:br>
              <a:rPr lang="en-US" sz="3200" dirty="0">
                <a:latin typeface="Bahnschrift SemiBold" panose="020B0502040204020203" pitchFamily="34" charset="0"/>
              </a:rPr>
            </a:br>
            <a:r>
              <a:rPr lang="en-US" sz="3200" dirty="0">
                <a:solidFill>
                  <a:srgbClr val="C00000"/>
                </a:solidFill>
                <a:latin typeface="Bahnschrift SemiBold" panose="020B0502040204020203" pitchFamily="34" charset="0"/>
              </a:rPr>
              <a:t>Step 2: add them and divide by total no. pixels</a:t>
            </a:r>
            <a:br>
              <a:rPr lang="en-US" sz="3200" dirty="0">
                <a:latin typeface="Bahnschrift SemiBold" panose="020B0502040204020203" pitchFamily="34" charset="0"/>
              </a:rPr>
            </a:br>
            <a:endParaRPr lang="nl-NL" dirty="0">
              <a:latin typeface="Bahnschrift SemiBold" panose="020B0502040204020203" pitchFamily="34" charset="0"/>
            </a:endParaRPr>
          </a:p>
        </p:txBody>
      </p:sp>
      <p:pic>
        <p:nvPicPr>
          <p:cNvPr id="4" name="Picture 3">
            <a:extLst>
              <a:ext uri="{FF2B5EF4-FFF2-40B4-BE49-F238E27FC236}">
                <a16:creationId xmlns:a16="http://schemas.microsoft.com/office/drawing/2014/main" id="{D38A8D0A-F261-4A53-BD33-E58F9523C00B}"/>
              </a:ext>
            </a:extLst>
          </p:cNvPr>
          <p:cNvPicPr>
            <a:picLocks noChangeAspect="1"/>
          </p:cNvPicPr>
          <p:nvPr/>
        </p:nvPicPr>
        <p:blipFill>
          <a:blip r:embed="rId2"/>
          <a:stretch>
            <a:fillRect/>
          </a:stretch>
        </p:blipFill>
        <p:spPr>
          <a:xfrm>
            <a:off x="620355" y="3318555"/>
            <a:ext cx="8488813" cy="3488076"/>
          </a:xfrm>
          <a:prstGeom prst="rect">
            <a:avLst/>
          </a:prstGeom>
        </p:spPr>
      </p:pic>
    </p:spTree>
    <p:extLst>
      <p:ext uri="{BB962C8B-B14F-4D97-AF65-F5344CB8AC3E}">
        <p14:creationId xmlns:p14="http://schemas.microsoft.com/office/powerpoint/2010/main" val="3360847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69CAC5-794C-41DA-898A-8CBAC16A4C0A}"/>
              </a:ext>
            </a:extLst>
          </p:cNvPr>
          <p:cNvSpPr>
            <a:spLocks noGrp="1"/>
          </p:cNvSpPr>
          <p:nvPr>
            <p:ph type="body"/>
          </p:nvPr>
        </p:nvSpPr>
        <p:spPr>
          <a:xfrm>
            <a:off x="760289" y="1707262"/>
            <a:ext cx="7479586" cy="604424"/>
          </a:xfrm>
        </p:spPr>
        <p:txBody>
          <a:bodyPr/>
          <a:lstStyle/>
          <a:p>
            <a:pPr marL="0" indent="0">
              <a:buNone/>
            </a:pPr>
            <a:r>
              <a:rPr lang="nl-NL" sz="2400" dirty="0">
                <a:solidFill>
                  <a:srgbClr val="C00000"/>
                </a:solidFill>
                <a:latin typeface="Bahnschrift SemiBold" panose="020B0502040204020203" pitchFamily="34" charset="0"/>
              </a:rPr>
              <a:t>Value is </a:t>
            </a:r>
            <a:r>
              <a:rPr lang="nl-NL" sz="2400" dirty="0" err="1">
                <a:solidFill>
                  <a:srgbClr val="C00000"/>
                </a:solidFill>
                <a:latin typeface="Bahnschrift SemiBold" panose="020B0502040204020203" pitchFamily="34" charset="0"/>
              </a:rPr>
              <a:t>placed</a:t>
            </a:r>
            <a:r>
              <a:rPr lang="nl-NL" sz="2400" dirty="0">
                <a:solidFill>
                  <a:srgbClr val="C00000"/>
                </a:solidFill>
                <a:latin typeface="Bahnschrift SemiBold" panose="020B0502040204020203" pitchFamily="34" charset="0"/>
              </a:rPr>
              <a:t>  in matrix at </a:t>
            </a:r>
            <a:r>
              <a:rPr lang="nl-NL" sz="2400" dirty="0" err="1">
                <a:solidFill>
                  <a:srgbClr val="C00000"/>
                </a:solidFill>
                <a:latin typeface="Bahnschrift SemiBold" panose="020B0502040204020203" pitchFamily="34" charset="0"/>
              </a:rPr>
              <a:t>corresponding</a:t>
            </a:r>
            <a:r>
              <a:rPr lang="nl-NL" sz="2400" dirty="0">
                <a:solidFill>
                  <a:srgbClr val="C00000"/>
                </a:solidFill>
                <a:latin typeface="Bahnschrift SemiBold" panose="020B0502040204020203" pitchFamily="34" charset="0"/>
              </a:rPr>
              <a:t> </a:t>
            </a:r>
            <a:r>
              <a:rPr lang="nl-NL" sz="2400" dirty="0" err="1">
                <a:solidFill>
                  <a:srgbClr val="C00000"/>
                </a:solidFill>
                <a:latin typeface="Bahnschrift SemiBold" panose="020B0502040204020203" pitchFamily="34" charset="0"/>
              </a:rPr>
              <a:t>position</a:t>
            </a:r>
            <a:endParaRPr lang="nl-NL" sz="2400" dirty="0">
              <a:solidFill>
                <a:srgbClr val="C00000"/>
              </a:solidFill>
              <a:latin typeface="Bahnschrift SemiBold" panose="020B0502040204020203" pitchFamily="34" charset="0"/>
            </a:endParaRPr>
          </a:p>
          <a:p>
            <a:pPr marL="0" indent="0">
              <a:buNone/>
            </a:pPr>
            <a:endParaRPr lang="nl-NL" sz="2400" i="1" dirty="0"/>
          </a:p>
        </p:txBody>
      </p:sp>
      <p:sp>
        <p:nvSpPr>
          <p:cNvPr id="10" name="Title 1">
            <a:extLst>
              <a:ext uri="{FF2B5EF4-FFF2-40B4-BE49-F238E27FC236}">
                <a16:creationId xmlns:a16="http://schemas.microsoft.com/office/drawing/2014/main" id="{B6C6594B-F454-44DC-8056-9CA86D5EBD82}"/>
              </a:ext>
            </a:extLst>
          </p:cNvPr>
          <p:cNvSpPr txBox="1">
            <a:spLocks/>
          </p:cNvSpPr>
          <p:nvPr/>
        </p:nvSpPr>
        <p:spPr>
          <a:xfrm>
            <a:off x="756006" y="659137"/>
            <a:ext cx="6033499" cy="1096031"/>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dirty="0">
                <a:latin typeface="Bahnschrift SemiBold" panose="020B0502040204020203" pitchFamily="34" charset="0"/>
              </a:rPr>
              <a:t>Value Placement</a:t>
            </a:r>
          </a:p>
        </p:txBody>
      </p:sp>
      <p:pic>
        <p:nvPicPr>
          <p:cNvPr id="2" name="Picture 1">
            <a:extLst>
              <a:ext uri="{FF2B5EF4-FFF2-40B4-BE49-F238E27FC236}">
                <a16:creationId xmlns:a16="http://schemas.microsoft.com/office/drawing/2014/main" id="{FA58D77F-37A7-44E7-A0D7-F3D02990DB74}"/>
              </a:ext>
            </a:extLst>
          </p:cNvPr>
          <p:cNvPicPr>
            <a:picLocks noChangeAspect="1"/>
          </p:cNvPicPr>
          <p:nvPr/>
        </p:nvPicPr>
        <p:blipFill>
          <a:blip r:embed="rId2"/>
          <a:stretch>
            <a:fillRect/>
          </a:stretch>
        </p:blipFill>
        <p:spPr>
          <a:xfrm>
            <a:off x="680389" y="3339101"/>
            <a:ext cx="8463611" cy="3333964"/>
          </a:xfrm>
          <a:prstGeom prst="rect">
            <a:avLst/>
          </a:prstGeom>
        </p:spPr>
      </p:pic>
    </p:spTree>
    <p:extLst>
      <p:ext uri="{BB962C8B-B14F-4D97-AF65-F5344CB8AC3E}">
        <p14:creationId xmlns:p14="http://schemas.microsoft.com/office/powerpoint/2010/main" val="26414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69CAC5-794C-41DA-898A-8CBAC16A4C0A}"/>
              </a:ext>
            </a:extLst>
          </p:cNvPr>
          <p:cNvSpPr>
            <a:spLocks noGrp="1"/>
          </p:cNvSpPr>
          <p:nvPr>
            <p:ph type="body"/>
          </p:nvPr>
        </p:nvSpPr>
        <p:spPr>
          <a:xfrm>
            <a:off x="821934" y="1892197"/>
            <a:ext cx="7479586" cy="604424"/>
          </a:xfrm>
        </p:spPr>
        <p:txBody>
          <a:bodyPr/>
          <a:lstStyle/>
          <a:p>
            <a:pPr marL="0" indent="0">
              <a:buNone/>
            </a:pPr>
            <a:r>
              <a:rPr lang="nl-NL" sz="2400" dirty="0">
                <a:solidFill>
                  <a:srgbClr val="C00000"/>
                </a:solidFill>
                <a:latin typeface="Bahnschrift SemiBold" panose="020B0502040204020203" pitchFamily="34" charset="0"/>
              </a:rPr>
              <a:t>Same feature</a:t>
            </a:r>
          </a:p>
          <a:p>
            <a:pPr marL="0" indent="0">
              <a:buNone/>
            </a:pPr>
            <a:r>
              <a:rPr lang="nl-NL" sz="2400" dirty="0" err="1">
                <a:solidFill>
                  <a:srgbClr val="C00000"/>
                </a:solidFill>
                <a:latin typeface="Bahnschrift SemiBold" panose="020B0502040204020203" pitchFamily="34" charset="0"/>
              </a:rPr>
              <a:t>Another</a:t>
            </a:r>
            <a:r>
              <a:rPr lang="nl-NL" sz="2400" dirty="0">
                <a:solidFill>
                  <a:srgbClr val="C00000"/>
                </a:solidFill>
                <a:latin typeface="Bahnschrift SemiBold" panose="020B0502040204020203" pitchFamily="34" charset="0"/>
              </a:rPr>
              <a:t> </a:t>
            </a:r>
            <a:r>
              <a:rPr lang="nl-NL" sz="2400" dirty="0" err="1">
                <a:solidFill>
                  <a:srgbClr val="C00000"/>
                </a:solidFill>
                <a:latin typeface="Bahnschrift SemiBold" panose="020B0502040204020203" pitchFamily="34" charset="0"/>
              </a:rPr>
              <a:t>location</a:t>
            </a:r>
            <a:endParaRPr lang="nl-NL" sz="2400" dirty="0">
              <a:solidFill>
                <a:srgbClr val="C00000"/>
              </a:solidFill>
              <a:latin typeface="Bahnschrift SemiBold" panose="020B0502040204020203" pitchFamily="34" charset="0"/>
            </a:endParaRPr>
          </a:p>
          <a:p>
            <a:pPr marL="0" indent="0">
              <a:buNone/>
            </a:pPr>
            <a:endParaRPr lang="nl-NL" sz="2400" i="1" dirty="0"/>
          </a:p>
          <a:p>
            <a:pPr marL="0" indent="0">
              <a:buNone/>
            </a:pPr>
            <a:endParaRPr lang="nl-NL" sz="2400" i="1" dirty="0"/>
          </a:p>
        </p:txBody>
      </p:sp>
      <p:sp>
        <p:nvSpPr>
          <p:cNvPr id="10" name="Title 1">
            <a:extLst>
              <a:ext uri="{FF2B5EF4-FFF2-40B4-BE49-F238E27FC236}">
                <a16:creationId xmlns:a16="http://schemas.microsoft.com/office/drawing/2014/main" id="{B6C6594B-F454-44DC-8056-9CA86D5EBD82}"/>
              </a:ext>
            </a:extLst>
          </p:cNvPr>
          <p:cNvSpPr txBox="1">
            <a:spLocks/>
          </p:cNvSpPr>
          <p:nvPr/>
        </p:nvSpPr>
        <p:spPr>
          <a:xfrm>
            <a:off x="756006" y="659137"/>
            <a:ext cx="6033499" cy="1096031"/>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dirty="0">
                <a:latin typeface="Bahnschrift SemiBold" panose="020B0502040204020203" pitchFamily="34" charset="0"/>
              </a:rPr>
              <a:t>Feature Sliding</a:t>
            </a:r>
          </a:p>
        </p:txBody>
      </p:sp>
      <p:pic>
        <p:nvPicPr>
          <p:cNvPr id="2" name="Picture 1">
            <a:extLst>
              <a:ext uri="{FF2B5EF4-FFF2-40B4-BE49-F238E27FC236}">
                <a16:creationId xmlns:a16="http://schemas.microsoft.com/office/drawing/2014/main" id="{D51C4228-813D-4B94-B92E-66CA056DC456}"/>
              </a:ext>
            </a:extLst>
          </p:cNvPr>
          <p:cNvPicPr>
            <a:picLocks noChangeAspect="1"/>
          </p:cNvPicPr>
          <p:nvPr/>
        </p:nvPicPr>
        <p:blipFill>
          <a:blip r:embed="rId2"/>
          <a:stretch>
            <a:fillRect/>
          </a:stretch>
        </p:blipFill>
        <p:spPr>
          <a:xfrm>
            <a:off x="821932" y="2849762"/>
            <a:ext cx="8198778" cy="3423003"/>
          </a:xfrm>
          <a:prstGeom prst="rect">
            <a:avLst/>
          </a:prstGeom>
        </p:spPr>
      </p:pic>
    </p:spTree>
    <p:extLst>
      <p:ext uri="{BB962C8B-B14F-4D97-AF65-F5344CB8AC3E}">
        <p14:creationId xmlns:p14="http://schemas.microsoft.com/office/powerpoint/2010/main" val="56640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2C4D0-DE08-41AC-8D49-89896411E26B}"/>
              </a:ext>
            </a:extLst>
          </p:cNvPr>
          <p:cNvSpPr>
            <a:spLocks noGrp="1"/>
          </p:cNvSpPr>
          <p:nvPr>
            <p:ph type="title"/>
          </p:nvPr>
        </p:nvSpPr>
        <p:spPr>
          <a:xfrm>
            <a:off x="706349" y="794414"/>
            <a:ext cx="7771680" cy="931644"/>
          </a:xfrm>
        </p:spPr>
        <p:txBody>
          <a:bodyPr/>
          <a:lstStyle/>
          <a:p>
            <a:r>
              <a:rPr lang="nl-NL" dirty="0">
                <a:latin typeface="Bahnschrift SemiBold" panose="020B0502040204020203" pitchFamily="34" charset="0"/>
              </a:rPr>
              <a:t>Value Placement</a:t>
            </a:r>
          </a:p>
        </p:txBody>
      </p:sp>
      <p:sp>
        <p:nvSpPr>
          <p:cNvPr id="3" name="Text Placeholder 2">
            <a:extLst>
              <a:ext uri="{FF2B5EF4-FFF2-40B4-BE49-F238E27FC236}">
                <a16:creationId xmlns:a16="http://schemas.microsoft.com/office/drawing/2014/main" id="{4E69CAC5-794C-41DA-898A-8CBAC16A4C0A}"/>
              </a:ext>
            </a:extLst>
          </p:cNvPr>
          <p:cNvSpPr>
            <a:spLocks noGrp="1"/>
          </p:cNvSpPr>
          <p:nvPr>
            <p:ph type="body"/>
          </p:nvPr>
        </p:nvSpPr>
        <p:spPr>
          <a:xfrm>
            <a:off x="821933" y="1522327"/>
            <a:ext cx="7479586" cy="933197"/>
          </a:xfrm>
        </p:spPr>
        <p:txBody>
          <a:bodyPr/>
          <a:lstStyle/>
          <a:p>
            <a:pPr marL="0" indent="0">
              <a:buNone/>
            </a:pPr>
            <a:r>
              <a:rPr lang="en-US" sz="2400" dirty="0">
                <a:solidFill>
                  <a:srgbClr val="C00000"/>
                </a:solidFill>
                <a:latin typeface="Bahnschrift SemiBold" panose="020B0502040204020203" pitchFamily="34" charset="0"/>
              </a:rPr>
              <a:t>Value is placed at that corresponding position</a:t>
            </a:r>
            <a:endParaRPr lang="nl-NL" sz="2400" dirty="0">
              <a:solidFill>
                <a:srgbClr val="C00000"/>
              </a:solidFill>
              <a:latin typeface="Bahnschrift SemiBold" panose="020B0502040204020203" pitchFamily="34" charset="0"/>
            </a:endParaRPr>
          </a:p>
        </p:txBody>
      </p:sp>
      <p:pic>
        <p:nvPicPr>
          <p:cNvPr id="4" name="Picture 3">
            <a:extLst>
              <a:ext uri="{FF2B5EF4-FFF2-40B4-BE49-F238E27FC236}">
                <a16:creationId xmlns:a16="http://schemas.microsoft.com/office/drawing/2014/main" id="{55E3E8CF-8CF2-46B7-9E85-671E77B84465}"/>
              </a:ext>
            </a:extLst>
          </p:cNvPr>
          <p:cNvPicPr>
            <a:picLocks noChangeAspect="1"/>
          </p:cNvPicPr>
          <p:nvPr/>
        </p:nvPicPr>
        <p:blipFill>
          <a:blip r:embed="rId2"/>
          <a:stretch>
            <a:fillRect/>
          </a:stretch>
        </p:blipFill>
        <p:spPr>
          <a:xfrm>
            <a:off x="657546" y="3235422"/>
            <a:ext cx="8260423" cy="3194672"/>
          </a:xfrm>
          <a:prstGeom prst="rect">
            <a:avLst/>
          </a:prstGeom>
        </p:spPr>
      </p:pic>
    </p:spTree>
    <p:extLst>
      <p:ext uri="{BB962C8B-B14F-4D97-AF65-F5344CB8AC3E}">
        <p14:creationId xmlns:p14="http://schemas.microsoft.com/office/powerpoint/2010/main" val="579335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2BF4E-07E3-4F7F-AF45-8EA0B5E9A125}"/>
              </a:ext>
            </a:extLst>
          </p:cNvPr>
          <p:cNvSpPr>
            <a:spLocks noGrp="1"/>
          </p:cNvSpPr>
          <p:nvPr>
            <p:ph type="title"/>
          </p:nvPr>
        </p:nvSpPr>
        <p:spPr>
          <a:xfrm>
            <a:off x="716623" y="845786"/>
            <a:ext cx="7771680" cy="1142280"/>
          </a:xfrm>
        </p:spPr>
        <p:txBody>
          <a:bodyPr/>
          <a:lstStyle/>
          <a:p>
            <a:r>
              <a:rPr lang="nl-NL" dirty="0" err="1">
                <a:latin typeface="Bahnschrift SemiBold" panose="020B0502040204020203" pitchFamily="34" charset="0"/>
              </a:rPr>
              <a:t>Convolution</a:t>
            </a:r>
            <a:r>
              <a:rPr lang="nl-NL" dirty="0">
                <a:latin typeface="Bahnschrift SemiBold" panose="020B0502040204020203" pitchFamily="34" charset="0"/>
              </a:rPr>
              <a:t> </a:t>
            </a:r>
            <a:r>
              <a:rPr lang="nl-NL" dirty="0" err="1">
                <a:latin typeface="Bahnschrift SemiBold" panose="020B0502040204020203" pitchFamily="34" charset="0"/>
              </a:rPr>
              <a:t>layer</a:t>
            </a:r>
            <a:r>
              <a:rPr lang="nl-NL" dirty="0">
                <a:latin typeface="Bahnschrift SemiBold" panose="020B0502040204020203" pitchFamily="34" charset="0"/>
              </a:rPr>
              <a:t> Output</a:t>
            </a:r>
            <a:br>
              <a:rPr lang="nl-NL" dirty="0">
                <a:latin typeface="Bahnschrift SemiBold" panose="020B0502040204020203" pitchFamily="34" charset="0"/>
              </a:rPr>
            </a:br>
            <a:r>
              <a:rPr lang="nl-NL" sz="3200" dirty="0">
                <a:solidFill>
                  <a:srgbClr val="C00000"/>
                </a:solidFill>
                <a:latin typeface="Bahnschrift SemiBold" panose="020B0502040204020203" pitchFamily="34" charset="0"/>
              </a:rPr>
              <a:t>Feature </a:t>
            </a:r>
            <a:r>
              <a:rPr lang="nl-NL" sz="3200" dirty="0" err="1">
                <a:solidFill>
                  <a:srgbClr val="C00000"/>
                </a:solidFill>
                <a:latin typeface="Bahnschrift SemiBold" panose="020B0502040204020203" pitchFamily="34" charset="0"/>
              </a:rPr>
              <a:t>movement</a:t>
            </a:r>
            <a:r>
              <a:rPr lang="nl-NL" sz="3200" dirty="0">
                <a:solidFill>
                  <a:srgbClr val="C00000"/>
                </a:solidFill>
                <a:latin typeface="Bahnschrift SemiBold" panose="020B0502040204020203" pitchFamily="34" charset="0"/>
              </a:rPr>
              <a:t> </a:t>
            </a:r>
            <a:r>
              <a:rPr lang="nl-NL" sz="3200" dirty="0">
                <a:solidFill>
                  <a:srgbClr val="C00000"/>
                </a:solidFill>
                <a:latin typeface="Bahnschrift SemiBold" panose="020B0502040204020203" pitchFamily="34" charset="0"/>
                <a:sym typeface="Wingdings" panose="05000000000000000000" pitchFamily="2" charset="2"/>
              </a:rPr>
              <a:t></a:t>
            </a:r>
            <a:r>
              <a:rPr lang="nl-NL" sz="3200" dirty="0" err="1">
                <a:solidFill>
                  <a:srgbClr val="C00000"/>
                </a:solidFill>
                <a:latin typeface="Bahnschrift SemiBold" panose="020B0502040204020203" pitchFamily="34" charset="0"/>
                <a:sym typeface="Wingdings" panose="05000000000000000000" pitchFamily="2" charset="2"/>
              </a:rPr>
              <a:t>every</a:t>
            </a:r>
            <a:r>
              <a:rPr lang="nl-NL" sz="3200" dirty="0">
                <a:solidFill>
                  <a:srgbClr val="C00000"/>
                </a:solidFill>
                <a:latin typeface="Bahnschrift SemiBold" panose="020B0502040204020203" pitchFamily="34" charset="0"/>
                <a:sym typeface="Wingdings" panose="05000000000000000000" pitchFamily="2" charset="2"/>
              </a:rPr>
              <a:t> </a:t>
            </a:r>
            <a:r>
              <a:rPr lang="nl-NL" sz="3200" dirty="0" err="1">
                <a:solidFill>
                  <a:srgbClr val="C00000"/>
                </a:solidFill>
                <a:latin typeface="Bahnschrift SemiBold" panose="020B0502040204020203" pitchFamily="34" charset="0"/>
                <a:sym typeface="Wingdings" panose="05000000000000000000" pitchFamily="2" charset="2"/>
              </a:rPr>
              <a:t>other</a:t>
            </a:r>
            <a:r>
              <a:rPr lang="nl-NL" sz="3200" dirty="0">
                <a:solidFill>
                  <a:srgbClr val="C00000"/>
                </a:solidFill>
                <a:latin typeface="Bahnschrift SemiBold" panose="020B0502040204020203" pitchFamily="34" charset="0"/>
                <a:sym typeface="Wingdings" panose="05000000000000000000" pitchFamily="2" charset="2"/>
              </a:rPr>
              <a:t> </a:t>
            </a:r>
            <a:r>
              <a:rPr lang="nl-NL" sz="3200" dirty="0" err="1">
                <a:solidFill>
                  <a:srgbClr val="C00000"/>
                </a:solidFill>
                <a:latin typeface="Bahnschrift SemiBold" panose="020B0502040204020203" pitchFamily="34" charset="0"/>
                <a:sym typeface="Wingdings" panose="05000000000000000000" pitchFamily="2" charset="2"/>
              </a:rPr>
              <a:t>position</a:t>
            </a:r>
            <a:r>
              <a:rPr lang="nl-NL" sz="3200" dirty="0">
                <a:solidFill>
                  <a:srgbClr val="C00000"/>
                </a:solidFill>
                <a:latin typeface="Bahnschrift SemiBold" panose="020B0502040204020203" pitchFamily="34" charset="0"/>
                <a:sym typeface="Wingdings" panose="05000000000000000000" pitchFamily="2" charset="2"/>
              </a:rPr>
              <a:t> of </a:t>
            </a:r>
            <a:r>
              <a:rPr lang="nl-NL" sz="3200" dirty="0" err="1">
                <a:solidFill>
                  <a:srgbClr val="C00000"/>
                </a:solidFill>
                <a:latin typeface="Bahnschrift SemiBold" panose="020B0502040204020203" pitchFamily="34" charset="0"/>
                <a:sym typeface="Wingdings" panose="05000000000000000000" pitchFamily="2" charset="2"/>
              </a:rPr>
              <a:t>the</a:t>
            </a:r>
            <a:r>
              <a:rPr lang="nl-NL" sz="3200" dirty="0">
                <a:solidFill>
                  <a:srgbClr val="C00000"/>
                </a:solidFill>
                <a:latin typeface="Bahnschrift SemiBold" panose="020B0502040204020203" pitchFamily="34" charset="0"/>
                <a:sym typeface="Wingdings" panose="05000000000000000000" pitchFamily="2" charset="2"/>
              </a:rPr>
              <a:t> image  Feature Map</a:t>
            </a:r>
            <a:endParaRPr lang="nl-NL" dirty="0">
              <a:solidFill>
                <a:srgbClr val="C00000"/>
              </a:solidFill>
              <a:latin typeface="Bahnschrift SemiBold" panose="020B0502040204020203" pitchFamily="34" charset="0"/>
            </a:endParaRPr>
          </a:p>
        </p:txBody>
      </p:sp>
      <p:pic>
        <p:nvPicPr>
          <p:cNvPr id="4" name="Picture 3">
            <a:extLst>
              <a:ext uri="{FF2B5EF4-FFF2-40B4-BE49-F238E27FC236}">
                <a16:creationId xmlns:a16="http://schemas.microsoft.com/office/drawing/2014/main" id="{FADE4247-56C3-45E7-A2B2-486205309657}"/>
              </a:ext>
            </a:extLst>
          </p:cNvPr>
          <p:cNvPicPr>
            <a:picLocks noChangeAspect="1"/>
          </p:cNvPicPr>
          <p:nvPr/>
        </p:nvPicPr>
        <p:blipFill rotWithShape="1">
          <a:blip r:embed="rId2"/>
          <a:srcRect r="5751" b="2799"/>
          <a:stretch/>
        </p:blipFill>
        <p:spPr>
          <a:xfrm>
            <a:off x="1392096" y="2188449"/>
            <a:ext cx="6200506" cy="4367829"/>
          </a:xfrm>
          <a:prstGeom prst="rect">
            <a:avLst/>
          </a:prstGeom>
        </p:spPr>
      </p:pic>
    </p:spTree>
    <p:extLst>
      <p:ext uri="{BB962C8B-B14F-4D97-AF65-F5344CB8AC3E}">
        <p14:creationId xmlns:p14="http://schemas.microsoft.com/office/powerpoint/2010/main" val="519003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1C3C3-F084-492F-8CAC-4E4DBC611C98}"/>
              </a:ext>
            </a:extLst>
          </p:cNvPr>
          <p:cNvSpPr>
            <a:spLocks noGrp="1"/>
          </p:cNvSpPr>
          <p:nvPr>
            <p:ph type="title"/>
          </p:nvPr>
        </p:nvSpPr>
        <p:spPr>
          <a:xfrm>
            <a:off x="675526" y="671125"/>
            <a:ext cx="7771680" cy="1142280"/>
          </a:xfrm>
        </p:spPr>
        <p:txBody>
          <a:bodyPr/>
          <a:lstStyle/>
          <a:p>
            <a:r>
              <a:rPr lang="nl-NL" dirty="0" err="1">
                <a:latin typeface="Bahnschrift SemiBold" panose="020B0502040204020203" pitchFamily="34" charset="0"/>
              </a:rPr>
              <a:t>Convolution</a:t>
            </a:r>
            <a:r>
              <a:rPr lang="nl-NL" dirty="0">
                <a:latin typeface="Bahnschrift SemiBold" panose="020B0502040204020203" pitchFamily="34" charset="0"/>
              </a:rPr>
              <a:t> </a:t>
            </a:r>
            <a:r>
              <a:rPr lang="nl-NL" dirty="0" err="1">
                <a:latin typeface="Bahnschrift SemiBold" panose="020B0502040204020203" pitchFamily="34" charset="0"/>
              </a:rPr>
              <a:t>Layer</a:t>
            </a:r>
            <a:r>
              <a:rPr lang="nl-NL" dirty="0">
                <a:latin typeface="Bahnschrift SemiBold" panose="020B0502040204020203" pitchFamily="34" charset="0"/>
              </a:rPr>
              <a:t> Output</a:t>
            </a:r>
            <a:br>
              <a:rPr lang="nl-NL" dirty="0">
                <a:latin typeface="Bahnschrift SemiBold" panose="020B0502040204020203" pitchFamily="34" charset="0"/>
              </a:rPr>
            </a:br>
            <a:r>
              <a:rPr lang="nl-NL" sz="2800" dirty="0" err="1">
                <a:solidFill>
                  <a:srgbClr val="C00000"/>
                </a:solidFill>
                <a:latin typeface="Bahnschrift SemiBold" panose="020B0502040204020203" pitchFamily="34" charset="0"/>
              </a:rPr>
              <a:t>Each</a:t>
            </a:r>
            <a:r>
              <a:rPr lang="nl-NL" sz="2800" dirty="0">
                <a:solidFill>
                  <a:srgbClr val="C00000"/>
                </a:solidFill>
                <a:latin typeface="Bahnschrift SemiBold" panose="020B0502040204020203" pitchFamily="34" charset="0"/>
              </a:rPr>
              <a:t> feature </a:t>
            </a:r>
            <a:r>
              <a:rPr lang="nl-NL" sz="2800" dirty="0" err="1">
                <a:solidFill>
                  <a:srgbClr val="C00000"/>
                </a:solidFill>
                <a:latin typeface="Bahnschrift SemiBold" panose="020B0502040204020203" pitchFamily="34" charset="0"/>
              </a:rPr>
              <a:t>convolution</a:t>
            </a:r>
            <a:r>
              <a:rPr lang="nl-NL" sz="2800" dirty="0">
                <a:solidFill>
                  <a:srgbClr val="C00000"/>
                </a:solidFill>
                <a:latin typeface="Bahnschrift SemiBold" panose="020B0502040204020203" pitchFamily="34" charset="0"/>
              </a:rPr>
              <a:t> </a:t>
            </a:r>
            <a:r>
              <a:rPr lang="nl-NL" sz="2800" dirty="0" err="1">
                <a:solidFill>
                  <a:srgbClr val="C00000"/>
                </a:solidFill>
                <a:latin typeface="Bahnschrift SemiBold" panose="020B0502040204020203" pitchFamily="34" charset="0"/>
              </a:rPr>
              <a:t>with</a:t>
            </a:r>
            <a:r>
              <a:rPr lang="nl-NL" sz="2800" dirty="0">
                <a:solidFill>
                  <a:srgbClr val="C00000"/>
                </a:solidFill>
                <a:latin typeface="Bahnschrift SemiBold" panose="020B0502040204020203" pitchFamily="34" charset="0"/>
              </a:rPr>
              <a:t> </a:t>
            </a:r>
            <a:r>
              <a:rPr lang="nl-NL" sz="2800" dirty="0" err="1">
                <a:solidFill>
                  <a:srgbClr val="C00000"/>
                </a:solidFill>
                <a:latin typeface="Bahnschrift SemiBold" panose="020B0502040204020203" pitchFamily="34" charset="0"/>
              </a:rPr>
              <a:t>the</a:t>
            </a:r>
            <a:r>
              <a:rPr lang="nl-NL" sz="2800" dirty="0">
                <a:solidFill>
                  <a:srgbClr val="C00000"/>
                </a:solidFill>
                <a:latin typeface="Bahnschrift SemiBold" panose="020B0502040204020203" pitchFamily="34" charset="0"/>
              </a:rPr>
              <a:t> input image (3 Feature </a:t>
            </a:r>
            <a:r>
              <a:rPr lang="nl-NL" sz="2800" dirty="0" err="1">
                <a:solidFill>
                  <a:srgbClr val="C00000"/>
                </a:solidFill>
                <a:latin typeface="Bahnschrift SemiBold" panose="020B0502040204020203" pitchFamily="34" charset="0"/>
              </a:rPr>
              <a:t>Maps</a:t>
            </a:r>
            <a:r>
              <a:rPr lang="nl-NL" sz="2800" dirty="0">
                <a:solidFill>
                  <a:srgbClr val="C00000"/>
                </a:solidFill>
                <a:latin typeface="Bahnschrift SemiBold" panose="020B0502040204020203" pitchFamily="34" charset="0"/>
              </a:rPr>
              <a:t>)</a:t>
            </a:r>
            <a:endParaRPr lang="nl-NL" dirty="0">
              <a:solidFill>
                <a:srgbClr val="C00000"/>
              </a:solidFill>
              <a:latin typeface="Bahnschrift SemiBold" panose="020B0502040204020203" pitchFamily="34" charset="0"/>
            </a:endParaRPr>
          </a:p>
        </p:txBody>
      </p:sp>
      <p:grpSp>
        <p:nvGrpSpPr>
          <p:cNvPr id="25" name="Group 24">
            <a:extLst>
              <a:ext uri="{FF2B5EF4-FFF2-40B4-BE49-F238E27FC236}">
                <a16:creationId xmlns:a16="http://schemas.microsoft.com/office/drawing/2014/main" id="{E9E59696-5F7D-4259-9DB0-ABF96299B581}"/>
              </a:ext>
            </a:extLst>
          </p:cNvPr>
          <p:cNvGrpSpPr/>
          <p:nvPr/>
        </p:nvGrpSpPr>
        <p:grpSpPr>
          <a:xfrm>
            <a:off x="616449" y="1543635"/>
            <a:ext cx="8527551" cy="5121667"/>
            <a:chOff x="616449" y="1736332"/>
            <a:chExt cx="8527551" cy="5121667"/>
          </a:xfrm>
        </p:grpSpPr>
        <p:pic>
          <p:nvPicPr>
            <p:cNvPr id="7" name="Picture 6">
              <a:extLst>
                <a:ext uri="{FF2B5EF4-FFF2-40B4-BE49-F238E27FC236}">
                  <a16:creationId xmlns:a16="http://schemas.microsoft.com/office/drawing/2014/main" id="{79D24CBE-F072-4267-97A4-CEBC65E4647A}"/>
                </a:ext>
              </a:extLst>
            </p:cNvPr>
            <p:cNvPicPr>
              <a:picLocks noChangeAspect="1"/>
            </p:cNvPicPr>
            <p:nvPr/>
          </p:nvPicPr>
          <p:blipFill rotWithShape="1">
            <a:blip r:embed="rId3"/>
            <a:srcRect t="6325" r="1651" b="9296"/>
            <a:stretch/>
          </p:blipFill>
          <p:spPr>
            <a:xfrm>
              <a:off x="616449" y="2804845"/>
              <a:ext cx="5845996" cy="3184988"/>
            </a:xfrm>
            <a:prstGeom prst="rect">
              <a:avLst/>
            </a:prstGeom>
          </p:spPr>
        </p:pic>
        <p:pic>
          <p:nvPicPr>
            <p:cNvPr id="8" name="Picture 7">
              <a:extLst>
                <a:ext uri="{FF2B5EF4-FFF2-40B4-BE49-F238E27FC236}">
                  <a16:creationId xmlns:a16="http://schemas.microsoft.com/office/drawing/2014/main" id="{9A83C3D8-B514-478D-88D6-5C2954C7E324}"/>
                </a:ext>
              </a:extLst>
            </p:cNvPr>
            <p:cNvPicPr>
              <a:picLocks noChangeAspect="1"/>
            </p:cNvPicPr>
            <p:nvPr/>
          </p:nvPicPr>
          <p:blipFill rotWithShape="1">
            <a:blip r:embed="rId4"/>
            <a:srcRect r="3222" b="67240"/>
            <a:stretch/>
          </p:blipFill>
          <p:spPr>
            <a:xfrm>
              <a:off x="6715722" y="1736332"/>
              <a:ext cx="2397456" cy="1726060"/>
            </a:xfrm>
            <a:prstGeom prst="rect">
              <a:avLst/>
            </a:prstGeom>
          </p:spPr>
        </p:pic>
        <p:pic>
          <p:nvPicPr>
            <p:cNvPr id="9" name="Picture 8">
              <a:extLst>
                <a:ext uri="{FF2B5EF4-FFF2-40B4-BE49-F238E27FC236}">
                  <a16:creationId xmlns:a16="http://schemas.microsoft.com/office/drawing/2014/main" id="{CF1075F9-6A26-418B-A60A-D17A4C32F285}"/>
                </a:ext>
              </a:extLst>
            </p:cNvPr>
            <p:cNvPicPr>
              <a:picLocks noChangeAspect="1"/>
            </p:cNvPicPr>
            <p:nvPr/>
          </p:nvPicPr>
          <p:blipFill>
            <a:blip r:embed="rId5"/>
            <a:stretch>
              <a:fillRect/>
            </a:stretch>
          </p:blipFill>
          <p:spPr>
            <a:xfrm>
              <a:off x="6801492" y="5177032"/>
              <a:ext cx="2342507" cy="1680967"/>
            </a:xfrm>
            <a:prstGeom prst="rect">
              <a:avLst/>
            </a:prstGeom>
          </p:spPr>
        </p:pic>
        <p:pic>
          <p:nvPicPr>
            <p:cNvPr id="10" name="Picture 9">
              <a:extLst>
                <a:ext uri="{FF2B5EF4-FFF2-40B4-BE49-F238E27FC236}">
                  <a16:creationId xmlns:a16="http://schemas.microsoft.com/office/drawing/2014/main" id="{34082647-AF07-45A2-B8AE-8C5AB615B379}"/>
                </a:ext>
              </a:extLst>
            </p:cNvPr>
            <p:cNvPicPr>
              <a:picLocks noChangeAspect="1"/>
            </p:cNvPicPr>
            <p:nvPr/>
          </p:nvPicPr>
          <p:blipFill>
            <a:blip r:embed="rId6"/>
            <a:stretch>
              <a:fillRect/>
            </a:stretch>
          </p:blipFill>
          <p:spPr>
            <a:xfrm>
              <a:off x="6850886" y="3457227"/>
              <a:ext cx="2293114" cy="1659303"/>
            </a:xfrm>
            <a:prstGeom prst="rect">
              <a:avLst/>
            </a:prstGeom>
          </p:spPr>
        </p:pic>
        <p:cxnSp>
          <p:nvCxnSpPr>
            <p:cNvPr id="20" name="Straight Connector 19">
              <a:extLst>
                <a:ext uri="{FF2B5EF4-FFF2-40B4-BE49-F238E27FC236}">
                  <a16:creationId xmlns:a16="http://schemas.microsoft.com/office/drawing/2014/main" id="{E08E84F9-CE84-4C33-85F6-F32821077375}"/>
                </a:ext>
              </a:extLst>
            </p:cNvPr>
            <p:cNvCxnSpPr/>
            <p:nvPr/>
          </p:nvCxnSpPr>
          <p:spPr>
            <a:xfrm>
              <a:off x="6606284" y="2947579"/>
              <a:ext cx="0" cy="2724851"/>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CD59686-AB21-4112-B831-67B6BDE4BF74}"/>
                </a:ext>
              </a:extLst>
            </p:cNvPr>
            <p:cNvCxnSpPr/>
            <p:nvPr/>
          </p:nvCxnSpPr>
          <p:spPr>
            <a:xfrm>
              <a:off x="6441766" y="2958952"/>
              <a:ext cx="380408"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FEBCAA8-1874-4025-8EA2-5B64142F1606}"/>
                </a:ext>
              </a:extLst>
            </p:cNvPr>
            <p:cNvCxnSpPr/>
            <p:nvPr/>
          </p:nvCxnSpPr>
          <p:spPr>
            <a:xfrm>
              <a:off x="6440054" y="5679899"/>
              <a:ext cx="380408"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F26D960-47F1-45F4-AD87-F8CFD761BA5A}"/>
                </a:ext>
              </a:extLst>
            </p:cNvPr>
            <p:cNvCxnSpPr/>
            <p:nvPr/>
          </p:nvCxnSpPr>
          <p:spPr>
            <a:xfrm>
              <a:off x="6450142" y="4424738"/>
              <a:ext cx="418449"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6837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71E61-A0CD-4EDA-970F-93D330F7022B}"/>
              </a:ext>
            </a:extLst>
          </p:cNvPr>
          <p:cNvSpPr>
            <a:spLocks noGrp="1"/>
          </p:cNvSpPr>
          <p:nvPr>
            <p:ph type="title"/>
          </p:nvPr>
        </p:nvSpPr>
        <p:spPr>
          <a:xfrm>
            <a:off x="767992" y="1462234"/>
            <a:ext cx="8242443" cy="890547"/>
          </a:xfrm>
        </p:spPr>
        <p:txBody>
          <a:bodyPr/>
          <a:lstStyle/>
          <a:p>
            <a:r>
              <a:rPr lang="nl-NL" dirty="0" err="1">
                <a:latin typeface="Bahnschrift SemiBold" panose="020B0502040204020203" pitchFamily="34" charset="0"/>
              </a:rPr>
              <a:t>ReLu</a:t>
            </a:r>
            <a:r>
              <a:rPr lang="nl-NL" dirty="0">
                <a:latin typeface="Bahnschrift SemiBold" panose="020B0502040204020203" pitchFamily="34" charset="0"/>
              </a:rPr>
              <a:t> </a:t>
            </a:r>
            <a:r>
              <a:rPr lang="nl-NL" dirty="0" err="1">
                <a:latin typeface="Bahnschrift SemiBold" panose="020B0502040204020203" pitchFamily="34" charset="0"/>
              </a:rPr>
              <a:t>Layer</a:t>
            </a:r>
            <a:br>
              <a:rPr lang="nl-NL" dirty="0">
                <a:latin typeface="Bahnschrift SemiBold" panose="020B0502040204020203" pitchFamily="34" charset="0"/>
              </a:rPr>
            </a:br>
            <a:r>
              <a:rPr lang="nl-NL" sz="3200" dirty="0" err="1">
                <a:solidFill>
                  <a:srgbClr val="C00000"/>
                </a:solidFill>
                <a:latin typeface="Bahnschrift SemiBold" panose="020B0502040204020203" pitchFamily="34" charset="0"/>
              </a:rPr>
              <a:t>negative</a:t>
            </a:r>
            <a:r>
              <a:rPr lang="nl-NL" sz="3200" dirty="0">
                <a:solidFill>
                  <a:srgbClr val="C00000"/>
                </a:solidFill>
                <a:latin typeface="Bahnschrift SemiBold" panose="020B0502040204020203" pitchFamily="34" charset="0"/>
              </a:rPr>
              <a:t> </a:t>
            </a:r>
            <a:r>
              <a:rPr lang="nl-NL" sz="3200" dirty="0" err="1">
                <a:solidFill>
                  <a:srgbClr val="C00000"/>
                </a:solidFill>
                <a:latin typeface="Bahnschrift SemiBold" panose="020B0502040204020203" pitchFamily="34" charset="0"/>
              </a:rPr>
              <a:t>values</a:t>
            </a:r>
            <a:r>
              <a:rPr lang="nl-NL" sz="3200" dirty="0">
                <a:solidFill>
                  <a:srgbClr val="C00000"/>
                </a:solidFill>
                <a:latin typeface="Bahnschrift SemiBold" panose="020B0502040204020203" pitchFamily="34" charset="0"/>
              </a:rPr>
              <a:t> </a:t>
            </a:r>
            <a:r>
              <a:rPr lang="nl-NL" sz="3200" dirty="0" err="1">
                <a:solidFill>
                  <a:srgbClr val="C00000"/>
                </a:solidFill>
                <a:latin typeface="Bahnschrift SemiBold" panose="020B0502040204020203" pitchFamily="34" charset="0"/>
              </a:rPr>
              <a:t>removal</a:t>
            </a:r>
            <a:r>
              <a:rPr lang="nl-NL" sz="3200" dirty="0">
                <a:solidFill>
                  <a:srgbClr val="C00000"/>
                </a:solidFill>
                <a:latin typeface="Bahnschrift SemiBold" panose="020B0502040204020203" pitchFamily="34" charset="0"/>
              </a:rPr>
              <a:t>=&gt; 0 </a:t>
            </a:r>
            <a:r>
              <a:rPr lang="nl-NL" sz="3200" dirty="0" err="1">
                <a:solidFill>
                  <a:srgbClr val="C00000"/>
                </a:solidFill>
                <a:latin typeface="Bahnschrift SemiBold" panose="020B0502040204020203" pitchFamily="34" charset="0"/>
              </a:rPr>
              <a:t>replacement</a:t>
            </a:r>
            <a:br>
              <a:rPr lang="nl-NL" sz="3200" dirty="0">
                <a:solidFill>
                  <a:srgbClr val="C00000"/>
                </a:solidFill>
                <a:latin typeface="Bahnschrift SemiBold" panose="020B0502040204020203" pitchFamily="34" charset="0"/>
              </a:rPr>
            </a:br>
            <a:r>
              <a:rPr lang="nl-NL" sz="3200" dirty="0" err="1">
                <a:solidFill>
                  <a:srgbClr val="C00000"/>
                </a:solidFill>
                <a:latin typeface="Bahnschrift SemiBold" panose="020B0502040204020203" pitchFamily="34" charset="0"/>
              </a:rPr>
              <a:t>Why</a:t>
            </a:r>
            <a:r>
              <a:rPr lang="nl-NL" sz="3200" dirty="0">
                <a:solidFill>
                  <a:srgbClr val="C00000"/>
                </a:solidFill>
                <a:latin typeface="Bahnschrift SemiBold" panose="020B0502040204020203" pitchFamily="34" charset="0"/>
              </a:rPr>
              <a:t>? </a:t>
            </a:r>
            <a:r>
              <a:rPr lang="nl-NL" sz="3200" dirty="0" err="1">
                <a:solidFill>
                  <a:srgbClr val="C00000"/>
                </a:solidFill>
                <a:latin typeface="Bahnschrift SemiBold" panose="020B0502040204020203" pitchFamily="34" charset="0"/>
              </a:rPr>
              <a:t>Avoid</a:t>
            </a:r>
            <a:r>
              <a:rPr lang="nl-NL" sz="3200" dirty="0">
                <a:solidFill>
                  <a:srgbClr val="C00000"/>
                </a:solidFill>
                <a:latin typeface="Bahnschrift SemiBold" panose="020B0502040204020203" pitchFamily="34" charset="0"/>
              </a:rPr>
              <a:t> </a:t>
            </a:r>
            <a:r>
              <a:rPr lang="nl-NL" sz="3200" dirty="0" err="1">
                <a:solidFill>
                  <a:srgbClr val="C00000"/>
                </a:solidFill>
                <a:latin typeface="Bahnschrift SemiBold" panose="020B0502040204020203" pitchFamily="34" charset="0"/>
              </a:rPr>
              <a:t>summing</a:t>
            </a:r>
            <a:r>
              <a:rPr lang="nl-NL" sz="3200" dirty="0">
                <a:solidFill>
                  <a:srgbClr val="C00000"/>
                </a:solidFill>
                <a:latin typeface="Bahnschrift SemiBold" panose="020B0502040204020203" pitchFamily="34" charset="0"/>
              </a:rPr>
              <a:t> up </a:t>
            </a:r>
            <a:r>
              <a:rPr lang="nl-NL" sz="3200" dirty="0" err="1">
                <a:solidFill>
                  <a:srgbClr val="C00000"/>
                </a:solidFill>
                <a:latin typeface="Bahnschrift SemiBold" panose="020B0502040204020203" pitchFamily="34" charset="0"/>
              </a:rPr>
              <a:t>to</a:t>
            </a:r>
            <a:r>
              <a:rPr lang="nl-NL" sz="3200" dirty="0">
                <a:solidFill>
                  <a:srgbClr val="C00000"/>
                </a:solidFill>
                <a:latin typeface="Bahnschrift SemiBold" panose="020B0502040204020203" pitchFamily="34" charset="0"/>
              </a:rPr>
              <a:t> 0</a:t>
            </a:r>
            <a:br>
              <a:rPr lang="nl-NL" dirty="0">
                <a:latin typeface="Bahnschrift SemiBold" panose="020B0502040204020203" pitchFamily="34" charset="0"/>
              </a:rPr>
            </a:br>
            <a:br>
              <a:rPr lang="nl-NL" dirty="0">
                <a:latin typeface="Bahnschrift SemiBold" panose="020B0502040204020203" pitchFamily="34" charset="0"/>
              </a:rPr>
            </a:br>
            <a:r>
              <a:rPr lang="nl-NL" sz="3200" dirty="0">
                <a:latin typeface="Bahnschrift SemiBold" panose="020B0502040204020203" pitchFamily="34" charset="0"/>
              </a:rPr>
              <a:t> </a:t>
            </a:r>
            <a:r>
              <a:rPr lang="nl-NL" dirty="0">
                <a:latin typeface="Bahnschrift SemiBold" panose="020B0502040204020203" pitchFamily="34" charset="0"/>
              </a:rPr>
              <a:t>f(x)=</a:t>
            </a:r>
          </a:p>
        </p:txBody>
      </p:sp>
      <p:pic>
        <p:nvPicPr>
          <p:cNvPr id="4" name="Picture 3" descr="A picture containing object, clock&#10;&#10;Description automatically generated">
            <a:extLst>
              <a:ext uri="{FF2B5EF4-FFF2-40B4-BE49-F238E27FC236}">
                <a16:creationId xmlns:a16="http://schemas.microsoft.com/office/drawing/2014/main" id="{14907212-1AFF-4F49-8D27-3C68728C0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614" y="4448710"/>
            <a:ext cx="4582186" cy="2085654"/>
          </a:xfrm>
          <a:prstGeom prst="rect">
            <a:avLst/>
          </a:prstGeom>
        </p:spPr>
      </p:pic>
      <p:sp>
        <p:nvSpPr>
          <p:cNvPr id="5" name="Left Brace 4">
            <a:extLst>
              <a:ext uri="{FF2B5EF4-FFF2-40B4-BE49-F238E27FC236}">
                <a16:creationId xmlns:a16="http://schemas.microsoft.com/office/drawing/2014/main" id="{8D1BFB31-2108-40D6-B845-5B2BBDFB28BF}"/>
              </a:ext>
            </a:extLst>
          </p:cNvPr>
          <p:cNvSpPr/>
          <p:nvPr/>
        </p:nvSpPr>
        <p:spPr>
          <a:xfrm>
            <a:off x="1993187" y="2476072"/>
            <a:ext cx="287676" cy="883578"/>
          </a:xfrm>
          <a:prstGeom prst="leftBrac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6" name="TextBox 5">
            <a:extLst>
              <a:ext uri="{FF2B5EF4-FFF2-40B4-BE49-F238E27FC236}">
                <a16:creationId xmlns:a16="http://schemas.microsoft.com/office/drawing/2014/main" id="{8972D730-B33B-47C1-8372-42C0CE0D9C92}"/>
              </a:ext>
            </a:extLst>
          </p:cNvPr>
          <p:cNvSpPr txBox="1"/>
          <p:nvPr/>
        </p:nvSpPr>
        <p:spPr>
          <a:xfrm>
            <a:off x="2208944" y="2496620"/>
            <a:ext cx="1335640" cy="830997"/>
          </a:xfrm>
          <a:prstGeom prst="rect">
            <a:avLst/>
          </a:prstGeom>
          <a:noFill/>
        </p:spPr>
        <p:txBody>
          <a:bodyPr wrap="square" rtlCol="0">
            <a:spAutoFit/>
          </a:bodyPr>
          <a:lstStyle/>
          <a:p>
            <a:r>
              <a:rPr lang="nl-NL" sz="2400" dirty="0">
                <a:latin typeface="Bahnschrift SemiBold" panose="020B0502040204020203" pitchFamily="34" charset="0"/>
              </a:rPr>
              <a:t>0 </a:t>
            </a:r>
            <a:r>
              <a:rPr lang="nl-NL" sz="2400" dirty="0" err="1">
                <a:latin typeface="Bahnschrift SemiBold" panose="020B0502040204020203" pitchFamily="34" charset="0"/>
              </a:rPr>
              <a:t>if</a:t>
            </a:r>
            <a:r>
              <a:rPr lang="nl-NL" sz="2400" dirty="0">
                <a:latin typeface="Bahnschrift SemiBold" panose="020B0502040204020203" pitchFamily="34" charset="0"/>
              </a:rPr>
              <a:t> x&lt;0</a:t>
            </a:r>
          </a:p>
          <a:p>
            <a:r>
              <a:rPr lang="nl-NL" sz="2400" dirty="0">
                <a:latin typeface="Bahnschrift SemiBold" panose="020B0502040204020203" pitchFamily="34" charset="0"/>
              </a:rPr>
              <a:t>x </a:t>
            </a:r>
            <a:r>
              <a:rPr lang="nl-NL" sz="2400" dirty="0" err="1">
                <a:latin typeface="Bahnschrift SemiBold" panose="020B0502040204020203" pitchFamily="34" charset="0"/>
              </a:rPr>
              <a:t>if</a:t>
            </a:r>
            <a:r>
              <a:rPr lang="nl-NL" sz="2400" dirty="0">
                <a:latin typeface="Bahnschrift SemiBold" panose="020B0502040204020203" pitchFamily="34" charset="0"/>
              </a:rPr>
              <a:t> x&gt;=0</a:t>
            </a:r>
          </a:p>
        </p:txBody>
      </p:sp>
      <p:sp>
        <p:nvSpPr>
          <p:cNvPr id="8" name="Title 1">
            <a:extLst>
              <a:ext uri="{FF2B5EF4-FFF2-40B4-BE49-F238E27FC236}">
                <a16:creationId xmlns:a16="http://schemas.microsoft.com/office/drawing/2014/main" id="{6C1D6AC9-4B55-406A-89B4-3B11FCE8CFA8}"/>
              </a:ext>
            </a:extLst>
          </p:cNvPr>
          <p:cNvSpPr txBox="1">
            <a:spLocks/>
          </p:cNvSpPr>
          <p:nvPr/>
        </p:nvSpPr>
        <p:spPr>
          <a:xfrm>
            <a:off x="3704689" y="3279048"/>
            <a:ext cx="5521504" cy="1149114"/>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2400" dirty="0" err="1">
                <a:latin typeface="Bahnschrift SemiBold" panose="020B0502040204020203" pitchFamily="34" charset="0"/>
              </a:rPr>
              <a:t>Rectified</a:t>
            </a:r>
            <a:r>
              <a:rPr lang="nl-NL" sz="2400" dirty="0">
                <a:latin typeface="Bahnschrift SemiBold" panose="020B0502040204020203" pitchFamily="34" charset="0"/>
              </a:rPr>
              <a:t> </a:t>
            </a:r>
            <a:r>
              <a:rPr lang="nl-NL" sz="2400" dirty="0" err="1">
                <a:latin typeface="Bahnschrift SemiBold" panose="020B0502040204020203" pitchFamily="34" charset="0"/>
              </a:rPr>
              <a:t>Linear</a:t>
            </a:r>
            <a:r>
              <a:rPr lang="nl-NL" sz="2400" dirty="0">
                <a:latin typeface="Bahnschrift SemiBold" panose="020B0502040204020203" pitchFamily="34" charset="0"/>
              </a:rPr>
              <a:t> Unit (</a:t>
            </a:r>
            <a:r>
              <a:rPr lang="nl-NL" sz="2400" dirty="0" err="1">
                <a:latin typeface="Bahnschrift SemiBold" panose="020B0502040204020203" pitchFamily="34" charset="0"/>
              </a:rPr>
              <a:t>ReLu</a:t>
            </a:r>
            <a:r>
              <a:rPr lang="nl-NL" sz="2400" dirty="0">
                <a:latin typeface="Bahnschrift SemiBold" panose="020B0502040204020203" pitchFamily="34" charset="0"/>
              </a:rPr>
              <a:t>) </a:t>
            </a:r>
            <a:r>
              <a:rPr lang="nl-NL" sz="2400" dirty="0" err="1">
                <a:solidFill>
                  <a:srgbClr val="C00000"/>
                </a:solidFill>
                <a:latin typeface="Bahnschrift SemiBold" panose="020B0502040204020203" pitchFamily="34" charset="0"/>
              </a:rPr>
              <a:t>funtion</a:t>
            </a:r>
            <a:endParaRPr lang="nl-NL" sz="2400" dirty="0">
              <a:solidFill>
                <a:srgbClr val="C00000"/>
              </a:solidFill>
              <a:latin typeface="Bahnschrift SemiBold" panose="020B0502040204020203" pitchFamily="34" charset="0"/>
            </a:endParaRPr>
          </a:p>
          <a:p>
            <a:pPr marL="342900" indent="-342900">
              <a:buFont typeface="Arial" panose="020B0604020202020204" pitchFamily="34" charset="0"/>
              <a:buChar char="•"/>
            </a:pPr>
            <a:r>
              <a:rPr lang="nl-NL" sz="2400" dirty="0" err="1">
                <a:solidFill>
                  <a:srgbClr val="C00000"/>
                </a:solidFill>
                <a:latin typeface="Bahnschrift SemiBold" panose="020B0502040204020203" pitchFamily="34" charset="0"/>
              </a:rPr>
              <a:t>launches</a:t>
            </a:r>
            <a:r>
              <a:rPr lang="nl-NL" sz="2400" dirty="0">
                <a:solidFill>
                  <a:srgbClr val="C00000"/>
                </a:solidFill>
                <a:latin typeface="Bahnschrift SemiBold" panose="020B0502040204020203" pitchFamily="34" charset="0"/>
              </a:rPr>
              <a:t> node &lt;-&gt; input &gt; </a:t>
            </a:r>
            <a:r>
              <a:rPr lang="nl-NL" sz="2400" dirty="0" err="1">
                <a:solidFill>
                  <a:srgbClr val="C00000"/>
                </a:solidFill>
                <a:latin typeface="Bahnschrift SemiBold" panose="020B0502040204020203" pitchFamily="34" charset="0"/>
              </a:rPr>
              <a:t>certain</a:t>
            </a:r>
            <a:r>
              <a:rPr lang="nl-NL" sz="2400" dirty="0">
                <a:solidFill>
                  <a:srgbClr val="C00000"/>
                </a:solidFill>
                <a:latin typeface="Bahnschrift SemiBold" panose="020B0502040204020203" pitchFamily="34" charset="0"/>
              </a:rPr>
              <a:t> </a:t>
            </a:r>
            <a:r>
              <a:rPr lang="nl-NL" sz="2400" dirty="0" err="1">
                <a:solidFill>
                  <a:srgbClr val="C00000"/>
                </a:solidFill>
                <a:latin typeface="Bahnschrift SemiBold" panose="020B0502040204020203" pitchFamily="34" charset="0"/>
              </a:rPr>
              <a:t>value</a:t>
            </a:r>
            <a:endParaRPr lang="nl-NL" sz="2400" dirty="0">
              <a:solidFill>
                <a:srgbClr val="C00000"/>
              </a:solidFill>
              <a:latin typeface="Bahnschrift SemiBold" panose="020B0502040204020203" pitchFamily="34" charset="0"/>
            </a:endParaRPr>
          </a:p>
          <a:p>
            <a:pPr marL="342900" indent="-342900">
              <a:buFont typeface="Arial" panose="020B0604020202020204" pitchFamily="34" charset="0"/>
              <a:buChar char="•"/>
            </a:pPr>
            <a:r>
              <a:rPr lang="nl-NL" sz="2400" dirty="0" err="1">
                <a:solidFill>
                  <a:srgbClr val="C00000"/>
                </a:solidFill>
                <a:latin typeface="Bahnschrift SemiBold" panose="020B0502040204020203" pitchFamily="34" charset="0"/>
              </a:rPr>
              <a:t>If</a:t>
            </a:r>
            <a:r>
              <a:rPr lang="nl-NL" sz="2400" dirty="0">
                <a:solidFill>
                  <a:srgbClr val="C00000"/>
                </a:solidFill>
                <a:latin typeface="Bahnschrift SemiBold" panose="020B0502040204020203" pitchFamily="34" charset="0"/>
              </a:rPr>
              <a:t> </a:t>
            </a:r>
            <a:r>
              <a:rPr lang="nl-NL" sz="2400" dirty="0" err="1">
                <a:solidFill>
                  <a:srgbClr val="C00000"/>
                </a:solidFill>
                <a:latin typeface="Bahnschrift SemiBold" panose="020B0502040204020203" pitchFamily="34" charset="0"/>
              </a:rPr>
              <a:t>iput</a:t>
            </a:r>
            <a:r>
              <a:rPr lang="nl-NL" sz="2400" dirty="0">
                <a:solidFill>
                  <a:srgbClr val="C00000"/>
                </a:solidFill>
                <a:latin typeface="Bahnschrift SemiBold" panose="020B0502040204020203" pitchFamily="34" charset="0"/>
              </a:rPr>
              <a:t>&lt; 0 =&gt; output =0</a:t>
            </a:r>
            <a:endParaRPr lang="nl-NL" dirty="0">
              <a:latin typeface="Bahnschrift SemiBold" panose="020B0502040204020203" pitchFamily="34" charset="0"/>
            </a:endParaRPr>
          </a:p>
          <a:p>
            <a:pPr marL="342900" indent="-342900">
              <a:buFont typeface="Arial" panose="020B0604020202020204" pitchFamily="34" charset="0"/>
              <a:buChar char="•"/>
            </a:pPr>
            <a:r>
              <a:rPr lang="nl-NL" sz="2400" dirty="0" err="1">
                <a:solidFill>
                  <a:srgbClr val="C00000"/>
                </a:solidFill>
                <a:latin typeface="Bahnschrift SemiBold" panose="020B0502040204020203" pitchFamily="34" charset="0"/>
              </a:rPr>
              <a:t>If</a:t>
            </a:r>
            <a:r>
              <a:rPr lang="nl-NL" sz="2400" dirty="0">
                <a:solidFill>
                  <a:srgbClr val="C00000"/>
                </a:solidFill>
                <a:latin typeface="Bahnschrift SemiBold" panose="020B0502040204020203" pitchFamily="34" charset="0"/>
              </a:rPr>
              <a:t> input&gt; </a:t>
            </a:r>
            <a:r>
              <a:rPr lang="nl-NL" sz="2400" dirty="0" err="1">
                <a:solidFill>
                  <a:srgbClr val="C00000"/>
                </a:solidFill>
                <a:latin typeface="Bahnschrift SemiBold" panose="020B0502040204020203" pitchFamily="34" charset="0"/>
              </a:rPr>
              <a:t>threshold</a:t>
            </a:r>
            <a:r>
              <a:rPr lang="nl-NL" sz="2400" dirty="0">
                <a:solidFill>
                  <a:srgbClr val="C00000"/>
                </a:solidFill>
                <a:latin typeface="Bahnschrift SemiBold" panose="020B0502040204020203" pitchFamily="34" charset="0"/>
              </a:rPr>
              <a:t> </a:t>
            </a:r>
            <a:r>
              <a:rPr lang="nl-NL" sz="2400" dirty="0" err="1">
                <a:solidFill>
                  <a:srgbClr val="C00000"/>
                </a:solidFill>
                <a:latin typeface="Bahnschrift SemiBold" panose="020B0502040204020203" pitchFamily="34" charset="0"/>
              </a:rPr>
              <a:t>value</a:t>
            </a:r>
            <a:endParaRPr lang="nl-NL" sz="2400" dirty="0">
              <a:solidFill>
                <a:srgbClr val="C00000"/>
              </a:solidFill>
              <a:latin typeface="Bahnschrift SemiBold" panose="020B0502040204020203" pitchFamily="34" charset="0"/>
            </a:endParaRPr>
          </a:p>
          <a:p>
            <a:pPr marL="342900" indent="-342900">
              <a:buFont typeface="Arial" panose="020B0604020202020204" pitchFamily="34" charset="0"/>
              <a:buChar char="•"/>
            </a:pPr>
            <a:r>
              <a:rPr lang="nl-NL" sz="2400" dirty="0" err="1">
                <a:solidFill>
                  <a:srgbClr val="C00000"/>
                </a:solidFill>
                <a:latin typeface="Bahnschrift SemiBold" panose="020B0502040204020203" pitchFamily="34" charset="0"/>
              </a:rPr>
              <a:t>Linear</a:t>
            </a:r>
            <a:r>
              <a:rPr lang="nl-NL" sz="2400" dirty="0">
                <a:solidFill>
                  <a:srgbClr val="C00000"/>
                </a:solidFill>
                <a:latin typeface="Bahnschrift SemiBold" panose="020B0502040204020203" pitchFamily="34" charset="0"/>
              </a:rPr>
              <a:t> </a:t>
            </a:r>
            <a:r>
              <a:rPr lang="nl-NL" sz="2400" dirty="0" err="1">
                <a:solidFill>
                  <a:srgbClr val="C00000"/>
                </a:solidFill>
                <a:latin typeface="Bahnschrift SemiBold" panose="020B0502040204020203" pitchFamily="34" charset="0"/>
              </a:rPr>
              <a:t>relationship</a:t>
            </a:r>
            <a:r>
              <a:rPr lang="nl-NL" sz="2400" dirty="0">
                <a:solidFill>
                  <a:srgbClr val="C00000"/>
                </a:solidFill>
                <a:latin typeface="Bahnschrift SemiBold" panose="020B0502040204020203" pitchFamily="34" charset="0"/>
              </a:rPr>
              <a:t> </a:t>
            </a:r>
            <a:r>
              <a:rPr lang="nl-NL" sz="2400" dirty="0" err="1">
                <a:solidFill>
                  <a:srgbClr val="C00000"/>
                </a:solidFill>
                <a:latin typeface="Bahnschrift SemiBold" panose="020B0502040204020203" pitchFamily="34" charset="0"/>
              </a:rPr>
              <a:t>with</a:t>
            </a:r>
            <a:r>
              <a:rPr lang="nl-NL" sz="2400" dirty="0">
                <a:solidFill>
                  <a:srgbClr val="C00000"/>
                </a:solidFill>
                <a:latin typeface="Bahnschrift SemiBold" panose="020B0502040204020203" pitchFamily="34" charset="0"/>
              </a:rPr>
              <a:t> </a:t>
            </a:r>
            <a:r>
              <a:rPr lang="nl-NL" sz="2400" dirty="0" err="1">
                <a:solidFill>
                  <a:srgbClr val="C00000"/>
                </a:solidFill>
                <a:latin typeface="Bahnschrift SemiBold" panose="020B0502040204020203" pitchFamily="34" charset="0"/>
              </a:rPr>
              <a:t>the</a:t>
            </a:r>
            <a:r>
              <a:rPr lang="nl-NL" sz="2400" dirty="0">
                <a:solidFill>
                  <a:srgbClr val="C00000"/>
                </a:solidFill>
                <a:latin typeface="Bahnschrift SemiBold" panose="020B0502040204020203" pitchFamily="34" charset="0"/>
              </a:rPr>
              <a:t> DV</a:t>
            </a:r>
            <a:br>
              <a:rPr lang="nl-NL" dirty="0">
                <a:latin typeface="Bahnschrift SemiBold" panose="020B0502040204020203" pitchFamily="34" charset="0"/>
              </a:rPr>
            </a:br>
            <a:endParaRPr lang="nl-NL" dirty="0">
              <a:latin typeface="Bahnschrift SemiBold" panose="020B0502040204020203" pitchFamily="34" charset="0"/>
            </a:endParaRPr>
          </a:p>
        </p:txBody>
      </p:sp>
    </p:spTree>
    <p:extLst>
      <p:ext uri="{BB962C8B-B14F-4D97-AF65-F5344CB8AC3E}">
        <p14:creationId xmlns:p14="http://schemas.microsoft.com/office/powerpoint/2010/main" val="3643180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2DB20-164D-4DB1-8BA9-50887BFCB3FB}"/>
              </a:ext>
            </a:extLst>
          </p:cNvPr>
          <p:cNvSpPr>
            <a:spLocks noGrp="1"/>
          </p:cNvSpPr>
          <p:nvPr>
            <p:ph type="title"/>
          </p:nvPr>
        </p:nvSpPr>
        <p:spPr/>
        <p:txBody>
          <a:bodyPr/>
          <a:lstStyle/>
          <a:p>
            <a:r>
              <a:rPr lang="nl-NL" dirty="0" err="1">
                <a:latin typeface="Bahnschrift SemiBold" panose="020B0502040204020203" pitchFamily="34" charset="0"/>
              </a:rPr>
              <a:t>ReLu</a:t>
            </a:r>
            <a:r>
              <a:rPr lang="nl-NL" dirty="0">
                <a:latin typeface="Bahnschrift SemiBold" panose="020B0502040204020203" pitchFamily="34" charset="0"/>
              </a:rPr>
              <a:t> </a:t>
            </a:r>
            <a:r>
              <a:rPr lang="nl-NL" dirty="0" err="1">
                <a:latin typeface="Bahnschrift SemiBold" panose="020B0502040204020203" pitchFamily="34" charset="0"/>
              </a:rPr>
              <a:t>Layer</a:t>
            </a:r>
            <a:br>
              <a:rPr lang="nl-NL" dirty="0">
                <a:latin typeface="Bahnschrift SemiBold" panose="020B0502040204020203" pitchFamily="34" charset="0"/>
              </a:rPr>
            </a:br>
            <a:r>
              <a:rPr lang="nl-NL" sz="3200" dirty="0" err="1">
                <a:solidFill>
                  <a:srgbClr val="C00000"/>
                </a:solidFill>
                <a:latin typeface="Bahnschrift SemiBold" panose="020B0502040204020203" pitchFamily="34" charset="0"/>
              </a:rPr>
              <a:t>Negative</a:t>
            </a:r>
            <a:r>
              <a:rPr lang="nl-NL" sz="3200" dirty="0">
                <a:solidFill>
                  <a:srgbClr val="C00000"/>
                </a:solidFill>
                <a:latin typeface="Bahnschrift SemiBold" panose="020B0502040204020203" pitchFamily="34" charset="0"/>
              </a:rPr>
              <a:t> </a:t>
            </a:r>
            <a:r>
              <a:rPr lang="nl-NL" sz="3200" dirty="0" err="1">
                <a:solidFill>
                  <a:srgbClr val="C00000"/>
                </a:solidFill>
                <a:latin typeface="Bahnschrift SemiBold" panose="020B0502040204020203" pitchFamily="34" charset="0"/>
              </a:rPr>
              <a:t>values</a:t>
            </a:r>
            <a:r>
              <a:rPr lang="nl-NL" sz="3200" dirty="0">
                <a:solidFill>
                  <a:srgbClr val="C00000"/>
                </a:solidFill>
                <a:latin typeface="Bahnschrift SemiBold" panose="020B0502040204020203" pitchFamily="34" charset="0"/>
              </a:rPr>
              <a:t> </a:t>
            </a:r>
            <a:r>
              <a:rPr lang="nl-NL" sz="3200" dirty="0" err="1">
                <a:solidFill>
                  <a:srgbClr val="C00000"/>
                </a:solidFill>
                <a:latin typeface="Bahnschrift SemiBold" panose="020B0502040204020203" pitchFamily="34" charset="0"/>
              </a:rPr>
              <a:t>removal</a:t>
            </a:r>
            <a:endParaRPr lang="nl-NL" dirty="0">
              <a:solidFill>
                <a:srgbClr val="C00000"/>
              </a:solidFill>
              <a:latin typeface="Bahnschrift SemiBold" panose="020B0502040204020203" pitchFamily="34" charset="0"/>
            </a:endParaRPr>
          </a:p>
        </p:txBody>
      </p:sp>
      <p:pic>
        <p:nvPicPr>
          <p:cNvPr id="8" name="Picture 7">
            <a:extLst>
              <a:ext uri="{FF2B5EF4-FFF2-40B4-BE49-F238E27FC236}">
                <a16:creationId xmlns:a16="http://schemas.microsoft.com/office/drawing/2014/main" id="{B20689AF-2412-4FAC-A551-3F5967E25A4C}"/>
              </a:ext>
            </a:extLst>
          </p:cNvPr>
          <p:cNvPicPr>
            <a:picLocks noChangeAspect="1"/>
          </p:cNvPicPr>
          <p:nvPr/>
        </p:nvPicPr>
        <p:blipFill>
          <a:blip r:embed="rId2"/>
          <a:stretch>
            <a:fillRect/>
          </a:stretch>
        </p:blipFill>
        <p:spPr>
          <a:xfrm>
            <a:off x="705896" y="2424701"/>
            <a:ext cx="8273718" cy="4217542"/>
          </a:xfrm>
          <a:prstGeom prst="rect">
            <a:avLst/>
          </a:prstGeom>
        </p:spPr>
      </p:pic>
    </p:spTree>
    <p:extLst>
      <p:ext uri="{BB962C8B-B14F-4D97-AF65-F5344CB8AC3E}">
        <p14:creationId xmlns:p14="http://schemas.microsoft.com/office/powerpoint/2010/main" val="3896528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44CC35-2472-2504-D0C5-BBA7BAFDD9A9}"/>
              </a:ext>
            </a:extLst>
          </p:cNvPr>
          <p:cNvPicPr>
            <a:picLocks noChangeAspect="1"/>
          </p:cNvPicPr>
          <p:nvPr/>
        </p:nvPicPr>
        <p:blipFill>
          <a:blip r:embed="rId2"/>
          <a:stretch>
            <a:fillRect/>
          </a:stretch>
        </p:blipFill>
        <p:spPr>
          <a:xfrm>
            <a:off x="858955" y="3670221"/>
            <a:ext cx="7791850" cy="3073558"/>
          </a:xfrm>
          <a:prstGeom prst="rect">
            <a:avLst/>
          </a:prstGeom>
        </p:spPr>
      </p:pic>
      <p:pic>
        <p:nvPicPr>
          <p:cNvPr id="7" name="Picture 6">
            <a:extLst>
              <a:ext uri="{FF2B5EF4-FFF2-40B4-BE49-F238E27FC236}">
                <a16:creationId xmlns:a16="http://schemas.microsoft.com/office/drawing/2014/main" id="{90B34497-3989-0B49-FA5C-88DBEA89E3B2}"/>
              </a:ext>
            </a:extLst>
          </p:cNvPr>
          <p:cNvPicPr>
            <a:picLocks noChangeAspect="1"/>
          </p:cNvPicPr>
          <p:nvPr/>
        </p:nvPicPr>
        <p:blipFill>
          <a:blip r:embed="rId3"/>
          <a:stretch>
            <a:fillRect/>
          </a:stretch>
        </p:blipFill>
        <p:spPr>
          <a:xfrm>
            <a:off x="4572000" y="1086772"/>
            <a:ext cx="4229317" cy="2559182"/>
          </a:xfrm>
          <a:prstGeom prst="rect">
            <a:avLst/>
          </a:prstGeom>
        </p:spPr>
      </p:pic>
      <p:sp>
        <p:nvSpPr>
          <p:cNvPr id="9" name="Title 1">
            <a:extLst>
              <a:ext uri="{FF2B5EF4-FFF2-40B4-BE49-F238E27FC236}">
                <a16:creationId xmlns:a16="http://schemas.microsoft.com/office/drawing/2014/main" id="{11FCC579-B331-905A-8A8D-9E3C35FDE3CF}"/>
              </a:ext>
            </a:extLst>
          </p:cNvPr>
          <p:cNvSpPr txBox="1">
            <a:spLocks/>
          </p:cNvSpPr>
          <p:nvPr/>
        </p:nvSpPr>
        <p:spPr>
          <a:xfrm>
            <a:off x="575296" y="1233349"/>
            <a:ext cx="3895104" cy="22660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4000" dirty="0">
                <a:solidFill>
                  <a:srgbClr val="FF0000"/>
                </a:solidFill>
                <a:latin typeface="Bahnschrift SemiBold" panose="020B0502040204020203" pitchFamily="34" charset="0"/>
              </a:rPr>
              <a:t>CNN </a:t>
            </a:r>
            <a:r>
              <a:rPr lang="nl-NL" sz="4000" dirty="0" err="1">
                <a:solidFill>
                  <a:srgbClr val="FF0000"/>
                </a:solidFill>
                <a:latin typeface="Bahnschrift SemiBold" panose="020B0502040204020203" pitchFamily="34" charset="0"/>
              </a:rPr>
              <a:t>blocks</a:t>
            </a:r>
            <a:r>
              <a:rPr lang="nl-NL" sz="4000" dirty="0">
                <a:solidFill>
                  <a:srgbClr val="FF0000"/>
                </a:solidFill>
                <a:latin typeface="Bahnschrift SemiBold" panose="020B0502040204020203" pitchFamily="34" charset="0"/>
              </a:rPr>
              <a:t> </a:t>
            </a:r>
            <a:r>
              <a:rPr lang="nl-NL" sz="4000" dirty="0">
                <a:latin typeface="Bahnschrift SemiBold" panose="020B0502040204020203" pitchFamily="34" charset="0"/>
              </a:rPr>
              <a:t>are </a:t>
            </a:r>
            <a:r>
              <a:rPr lang="nl-NL" sz="4000" dirty="0" err="1">
                <a:latin typeface="Bahnschrift SemiBold" panose="020B0502040204020203" pitchFamily="34" charset="0"/>
              </a:rPr>
              <a:t>added</a:t>
            </a:r>
            <a:r>
              <a:rPr lang="nl-NL" sz="4000" dirty="0">
                <a:latin typeface="Bahnschrift SemiBold" panose="020B0502040204020203" pitchFamily="34" charset="0"/>
              </a:rPr>
              <a:t> </a:t>
            </a:r>
            <a:r>
              <a:rPr lang="nl-NL" sz="4000" dirty="0" err="1">
                <a:latin typeface="Bahnschrift SemiBold" panose="020B0502040204020203" pitchFamily="34" charset="0"/>
              </a:rPr>
              <a:t>to</a:t>
            </a:r>
            <a:r>
              <a:rPr lang="nl-NL" sz="4000" dirty="0">
                <a:latin typeface="Bahnschrift SemiBold" panose="020B0502040204020203" pitchFamily="34" charset="0"/>
              </a:rPr>
              <a:t> extract features (</a:t>
            </a:r>
            <a:r>
              <a:rPr lang="nl-NL" sz="4000" dirty="0" err="1">
                <a:latin typeface="Bahnschrift SemiBold" panose="020B0502040204020203" pitchFamily="34" charset="0"/>
              </a:rPr>
              <a:t>before</a:t>
            </a:r>
            <a:r>
              <a:rPr lang="nl-NL" sz="4000" dirty="0">
                <a:latin typeface="Bahnschrift SemiBold" panose="020B0502040204020203" pitchFamily="34" charset="0"/>
              </a:rPr>
              <a:t> </a:t>
            </a:r>
            <a:r>
              <a:rPr lang="nl-NL" sz="4000" dirty="0" err="1">
                <a:latin typeface="Bahnschrift SemiBold" panose="020B0502040204020203" pitchFamily="34" charset="0"/>
              </a:rPr>
              <a:t>dense</a:t>
            </a:r>
            <a:r>
              <a:rPr lang="nl-NL" sz="4000" dirty="0">
                <a:latin typeface="Bahnschrift SemiBold" panose="020B0502040204020203" pitchFamily="34" charset="0"/>
              </a:rPr>
              <a:t> </a:t>
            </a:r>
            <a:r>
              <a:rPr lang="nl-NL" sz="4000" dirty="0" err="1">
                <a:latin typeface="Bahnschrift SemiBold" panose="020B0502040204020203" pitchFamily="34" charset="0"/>
              </a:rPr>
              <a:t>layers</a:t>
            </a:r>
            <a:r>
              <a:rPr lang="nl-NL" sz="4000" dirty="0">
                <a:latin typeface="Bahnschrift SemiBold" panose="020B0502040204020203" pitchFamily="34" charset="0"/>
              </a:rPr>
              <a:t>)</a:t>
            </a:r>
          </a:p>
        </p:txBody>
      </p:sp>
    </p:spTree>
    <p:extLst>
      <p:ext uri="{BB962C8B-B14F-4D97-AF65-F5344CB8AC3E}">
        <p14:creationId xmlns:p14="http://schemas.microsoft.com/office/powerpoint/2010/main" val="229800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166F-8FBC-489B-A6E5-F716C7D3E2FB}"/>
              </a:ext>
            </a:extLst>
          </p:cNvPr>
          <p:cNvSpPr>
            <a:spLocks noGrp="1"/>
          </p:cNvSpPr>
          <p:nvPr>
            <p:ph type="title"/>
          </p:nvPr>
        </p:nvSpPr>
        <p:spPr>
          <a:xfrm>
            <a:off x="685800" y="609481"/>
            <a:ext cx="7543800" cy="664516"/>
          </a:xfrm>
        </p:spPr>
        <p:txBody>
          <a:bodyPr/>
          <a:lstStyle/>
          <a:p>
            <a:r>
              <a:rPr lang="nl-NL" dirty="0">
                <a:latin typeface="Bahnschrift SemiBold" panose="020B0502040204020203" pitchFamily="34" charset="0"/>
              </a:rPr>
              <a:t> </a:t>
            </a:r>
            <a:r>
              <a:rPr lang="nl-NL" dirty="0" err="1">
                <a:latin typeface="Bahnschrift SemiBold" panose="020B0502040204020203" pitchFamily="34" charset="0"/>
              </a:rPr>
              <a:t>ReLu</a:t>
            </a:r>
            <a:r>
              <a:rPr lang="nl-NL" dirty="0">
                <a:latin typeface="Bahnschrift SemiBold" panose="020B0502040204020203" pitchFamily="34" charset="0"/>
              </a:rPr>
              <a:t> </a:t>
            </a:r>
            <a:r>
              <a:rPr lang="nl-NL" dirty="0" err="1">
                <a:latin typeface="Bahnschrift SemiBold" panose="020B0502040204020203" pitchFamily="34" charset="0"/>
              </a:rPr>
              <a:t>Layer</a:t>
            </a:r>
            <a:r>
              <a:rPr lang="nl-NL" dirty="0">
                <a:latin typeface="Bahnschrift SemiBold" panose="020B0502040204020203" pitchFamily="34" charset="0"/>
              </a:rPr>
              <a:t> Output</a:t>
            </a:r>
          </a:p>
        </p:txBody>
      </p:sp>
      <p:pic>
        <p:nvPicPr>
          <p:cNvPr id="3" name="Picture 2">
            <a:extLst>
              <a:ext uri="{FF2B5EF4-FFF2-40B4-BE49-F238E27FC236}">
                <a16:creationId xmlns:a16="http://schemas.microsoft.com/office/drawing/2014/main" id="{104E6EC1-7FC3-42EA-BECD-D32A82EA20E4}"/>
              </a:ext>
            </a:extLst>
          </p:cNvPr>
          <p:cNvPicPr>
            <a:picLocks noChangeAspect="1"/>
          </p:cNvPicPr>
          <p:nvPr/>
        </p:nvPicPr>
        <p:blipFill>
          <a:blip r:embed="rId2"/>
          <a:stretch>
            <a:fillRect/>
          </a:stretch>
        </p:blipFill>
        <p:spPr>
          <a:xfrm>
            <a:off x="965771" y="1274819"/>
            <a:ext cx="7356297" cy="5501474"/>
          </a:xfrm>
          <a:prstGeom prst="rect">
            <a:avLst/>
          </a:prstGeom>
        </p:spPr>
      </p:pic>
    </p:spTree>
    <p:extLst>
      <p:ext uri="{BB962C8B-B14F-4D97-AF65-F5344CB8AC3E}">
        <p14:creationId xmlns:p14="http://schemas.microsoft.com/office/powerpoint/2010/main" val="3343314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E9A02-603F-4E9D-9F9D-F387C981D09E}"/>
              </a:ext>
            </a:extLst>
          </p:cNvPr>
          <p:cNvSpPr>
            <a:spLocks noGrp="1"/>
          </p:cNvSpPr>
          <p:nvPr>
            <p:ph type="title"/>
          </p:nvPr>
        </p:nvSpPr>
        <p:spPr/>
        <p:txBody>
          <a:bodyPr/>
          <a:lstStyle/>
          <a:p>
            <a:r>
              <a:rPr lang="nl-NL" dirty="0">
                <a:latin typeface="Bahnschrift SemiBold" panose="020B0502040204020203" pitchFamily="34" charset="0"/>
              </a:rPr>
              <a:t>Pooling </a:t>
            </a:r>
            <a:r>
              <a:rPr lang="nl-NL" dirty="0" err="1">
                <a:latin typeface="Bahnschrift SemiBold" panose="020B0502040204020203" pitchFamily="34" charset="0"/>
              </a:rPr>
              <a:t>Layer</a:t>
            </a:r>
            <a:endParaRPr lang="nl-NL" dirty="0">
              <a:latin typeface="Bahnschrift SemiBold" panose="020B0502040204020203" pitchFamily="34" charset="0"/>
            </a:endParaRPr>
          </a:p>
        </p:txBody>
      </p:sp>
      <p:sp>
        <p:nvSpPr>
          <p:cNvPr id="3" name="Rectangle 2">
            <a:extLst>
              <a:ext uri="{FF2B5EF4-FFF2-40B4-BE49-F238E27FC236}">
                <a16:creationId xmlns:a16="http://schemas.microsoft.com/office/drawing/2014/main" id="{EF36CD1C-5693-46AC-8247-C82EF989F026}"/>
              </a:ext>
            </a:extLst>
          </p:cNvPr>
          <p:cNvSpPr/>
          <p:nvPr/>
        </p:nvSpPr>
        <p:spPr>
          <a:xfrm>
            <a:off x="877664" y="1682661"/>
            <a:ext cx="6940970" cy="3416320"/>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C00000"/>
                </a:solidFill>
                <a:latin typeface="Bahnschrift SemiBold" panose="020B0502040204020203" pitchFamily="34" charset="0"/>
              </a:rPr>
              <a:t>Image Compression</a:t>
            </a:r>
          </a:p>
          <a:p>
            <a:pPr marL="285750" indent="-285750">
              <a:buFont typeface="Arial" panose="020B0604020202020204" pitchFamily="34" charset="0"/>
              <a:buChar char="•"/>
            </a:pPr>
            <a:r>
              <a:rPr lang="en-US" sz="2400" dirty="0">
                <a:solidFill>
                  <a:srgbClr val="C00000"/>
                </a:solidFill>
                <a:latin typeface="Bahnschrift SemiBold" panose="020B0502040204020203" pitchFamily="34" charset="0"/>
              </a:rPr>
              <a:t>Choose window size (2 or 3)</a:t>
            </a:r>
          </a:p>
          <a:p>
            <a:pPr marL="285750" indent="-285750">
              <a:buFont typeface="Arial" panose="020B0604020202020204" pitchFamily="34" charset="0"/>
              <a:buChar char="•"/>
            </a:pPr>
            <a:r>
              <a:rPr lang="en-US" sz="2400" dirty="0">
                <a:solidFill>
                  <a:srgbClr val="C00000"/>
                </a:solidFill>
                <a:latin typeface="Bahnschrift SemiBold" panose="020B0502040204020203" pitchFamily="34" charset="0"/>
              </a:rPr>
              <a:t>Choose Stride(1 or 2)</a:t>
            </a:r>
          </a:p>
          <a:p>
            <a:pPr marL="285750" indent="-285750">
              <a:buFont typeface="Arial" panose="020B0604020202020204" pitchFamily="34" charset="0"/>
              <a:buChar char="•"/>
            </a:pPr>
            <a:r>
              <a:rPr lang="en-US" sz="2400" dirty="0">
                <a:solidFill>
                  <a:srgbClr val="C00000"/>
                </a:solidFill>
                <a:latin typeface="Bahnschrift SemiBold" panose="020B0502040204020203" pitchFamily="34" charset="0"/>
              </a:rPr>
              <a:t>Move window across the entire filtered image</a:t>
            </a:r>
          </a:p>
          <a:p>
            <a:pPr marL="285750" indent="-285750">
              <a:buFont typeface="Arial" panose="020B0604020202020204" pitchFamily="34" charset="0"/>
              <a:buChar char="•"/>
            </a:pPr>
            <a:r>
              <a:rPr lang="en-US" sz="2400" dirty="0">
                <a:solidFill>
                  <a:srgbClr val="C00000"/>
                </a:solidFill>
                <a:latin typeface="Bahnschrift SemiBold" panose="020B0502040204020203" pitchFamily="34" charset="0"/>
              </a:rPr>
              <a:t>Choose the max. value from each window</a:t>
            </a:r>
          </a:p>
          <a:p>
            <a:pPr marL="285750" indent="-285750">
              <a:buFont typeface="Arial" panose="020B0604020202020204" pitchFamily="34" charset="0"/>
              <a:buChar char="•"/>
            </a:pPr>
            <a:endParaRPr lang="en-US" sz="2400" dirty="0">
              <a:solidFill>
                <a:srgbClr val="C00000"/>
              </a:solidFill>
              <a:latin typeface="Bahnschrift SemiBold" panose="020B0502040204020203" pitchFamily="34" charset="0"/>
            </a:endParaRPr>
          </a:p>
          <a:p>
            <a:pPr marL="285750" indent="-285750">
              <a:buFont typeface="Arial" panose="020B0604020202020204" pitchFamily="34" charset="0"/>
              <a:buChar char="•"/>
            </a:pPr>
            <a:endParaRPr lang="en-US" sz="2400" dirty="0">
              <a:solidFill>
                <a:srgbClr val="C00000"/>
              </a:solidFill>
              <a:latin typeface="Bahnschrift SemiBold" panose="020B0502040204020203" pitchFamily="34" charset="0"/>
            </a:endParaRPr>
          </a:p>
          <a:p>
            <a:pPr marL="285750" indent="-285750">
              <a:buFont typeface="Arial" panose="020B0604020202020204" pitchFamily="34" charset="0"/>
              <a:buChar char="•"/>
            </a:pPr>
            <a:endParaRPr lang="en-US" sz="2400" dirty="0">
              <a:solidFill>
                <a:srgbClr val="C00000"/>
              </a:solidFill>
              <a:latin typeface="Bahnschrift SemiBold" panose="020B0502040204020203" pitchFamily="34" charset="0"/>
            </a:endParaRPr>
          </a:p>
          <a:p>
            <a:r>
              <a:rPr lang="en-US" sz="2400" dirty="0">
                <a:solidFill>
                  <a:srgbClr val="C00000"/>
                </a:solidFill>
                <a:latin typeface="Bahnschrift SemiBold" panose="020B0502040204020203" pitchFamily="34" charset="0"/>
              </a:rPr>
              <a:t>Lets apply pooling on the output of </a:t>
            </a:r>
            <a:r>
              <a:rPr lang="en-US" sz="2400" dirty="0" err="1">
                <a:solidFill>
                  <a:srgbClr val="C00000"/>
                </a:solidFill>
                <a:latin typeface="Bahnschrift SemiBold" panose="020B0502040204020203" pitchFamily="34" charset="0"/>
              </a:rPr>
              <a:t>ReLu</a:t>
            </a:r>
            <a:r>
              <a:rPr lang="en-US" sz="2400" dirty="0">
                <a:solidFill>
                  <a:srgbClr val="C00000"/>
                </a:solidFill>
                <a:latin typeface="Bahnschrift SemiBold" panose="020B0502040204020203" pitchFamily="34" charset="0"/>
              </a:rPr>
              <a:t> layer </a:t>
            </a:r>
          </a:p>
        </p:txBody>
      </p:sp>
    </p:spTree>
    <p:extLst>
      <p:ext uri="{BB962C8B-B14F-4D97-AF65-F5344CB8AC3E}">
        <p14:creationId xmlns:p14="http://schemas.microsoft.com/office/powerpoint/2010/main" val="2803900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DC638-A805-42F8-BB38-C504261B603D}"/>
              </a:ext>
            </a:extLst>
          </p:cNvPr>
          <p:cNvSpPr>
            <a:spLocks noGrp="1"/>
          </p:cNvSpPr>
          <p:nvPr>
            <p:ph type="title"/>
          </p:nvPr>
        </p:nvSpPr>
        <p:spPr>
          <a:xfrm>
            <a:off x="716622" y="1010172"/>
            <a:ext cx="7771680" cy="1142280"/>
          </a:xfrm>
        </p:spPr>
        <p:txBody>
          <a:bodyPr/>
          <a:lstStyle/>
          <a:p>
            <a:r>
              <a:rPr lang="nl-NL" dirty="0">
                <a:latin typeface="Bahnschrift SemiBold" panose="020B0502040204020203" pitchFamily="34" charset="0"/>
              </a:rPr>
              <a:t>Pooling </a:t>
            </a:r>
            <a:r>
              <a:rPr lang="nl-NL" dirty="0" err="1">
                <a:latin typeface="Bahnschrift SemiBold" panose="020B0502040204020203" pitchFamily="34" charset="0"/>
              </a:rPr>
              <a:t>Layer</a:t>
            </a:r>
            <a:br>
              <a:rPr lang="nl-NL" dirty="0">
                <a:latin typeface="Bahnschrift SemiBold" panose="020B0502040204020203" pitchFamily="34" charset="0"/>
              </a:rPr>
            </a:br>
            <a:r>
              <a:rPr lang="nl-NL" sz="2800" dirty="0">
                <a:solidFill>
                  <a:srgbClr val="C00000"/>
                </a:solidFill>
                <a:latin typeface="Bahnschrift SemiBold" panose="020B0502040204020203" pitchFamily="34" charset="0"/>
              </a:rPr>
              <a:t>2x2 </a:t>
            </a:r>
            <a:r>
              <a:rPr lang="nl-NL" sz="2800" dirty="0" err="1">
                <a:solidFill>
                  <a:srgbClr val="C00000"/>
                </a:solidFill>
                <a:latin typeface="Bahnschrift SemiBold" panose="020B0502040204020203" pitchFamily="34" charset="0"/>
              </a:rPr>
              <a:t>window</a:t>
            </a:r>
            <a:br>
              <a:rPr lang="nl-NL" sz="2800" dirty="0">
                <a:solidFill>
                  <a:srgbClr val="C00000"/>
                </a:solidFill>
                <a:latin typeface="Bahnschrift SemiBold" panose="020B0502040204020203" pitchFamily="34" charset="0"/>
              </a:rPr>
            </a:br>
            <a:r>
              <a:rPr lang="nl-NL" sz="2800" dirty="0" err="1">
                <a:solidFill>
                  <a:srgbClr val="C00000"/>
                </a:solidFill>
                <a:latin typeface="Bahnschrift SemiBold" panose="020B0502040204020203" pitchFamily="34" charset="0"/>
              </a:rPr>
              <a:t>Stride</a:t>
            </a:r>
            <a:r>
              <a:rPr lang="nl-NL" sz="2800" dirty="0">
                <a:solidFill>
                  <a:srgbClr val="C00000"/>
                </a:solidFill>
                <a:latin typeface="Bahnschrift SemiBold" panose="020B0502040204020203" pitchFamily="34" charset="0"/>
              </a:rPr>
              <a:t>=2</a:t>
            </a:r>
            <a:endParaRPr lang="nl-NL" dirty="0">
              <a:solidFill>
                <a:srgbClr val="C00000"/>
              </a:solidFill>
              <a:latin typeface="Bahnschrift SemiBold" panose="020B0502040204020203" pitchFamily="34" charset="0"/>
            </a:endParaRPr>
          </a:p>
        </p:txBody>
      </p:sp>
      <p:pic>
        <p:nvPicPr>
          <p:cNvPr id="4" name="Picture 3">
            <a:extLst>
              <a:ext uri="{FF2B5EF4-FFF2-40B4-BE49-F238E27FC236}">
                <a16:creationId xmlns:a16="http://schemas.microsoft.com/office/drawing/2014/main" id="{58154C1B-D9E0-4847-9829-5CBAEBF168DF}"/>
              </a:ext>
            </a:extLst>
          </p:cNvPr>
          <p:cNvPicPr>
            <a:picLocks noChangeAspect="1"/>
          </p:cNvPicPr>
          <p:nvPr/>
        </p:nvPicPr>
        <p:blipFill>
          <a:blip r:embed="rId2"/>
          <a:stretch>
            <a:fillRect/>
          </a:stretch>
        </p:blipFill>
        <p:spPr>
          <a:xfrm>
            <a:off x="1315092" y="2764114"/>
            <a:ext cx="6914508" cy="2963361"/>
          </a:xfrm>
          <a:prstGeom prst="rect">
            <a:avLst/>
          </a:prstGeom>
        </p:spPr>
      </p:pic>
      <p:grpSp>
        <p:nvGrpSpPr>
          <p:cNvPr id="15" name="Group 14">
            <a:extLst>
              <a:ext uri="{FF2B5EF4-FFF2-40B4-BE49-F238E27FC236}">
                <a16:creationId xmlns:a16="http://schemas.microsoft.com/office/drawing/2014/main" id="{7C124F15-2027-401D-89AF-4AC61EF904ED}"/>
              </a:ext>
            </a:extLst>
          </p:cNvPr>
          <p:cNvGrpSpPr/>
          <p:nvPr/>
        </p:nvGrpSpPr>
        <p:grpSpPr>
          <a:xfrm>
            <a:off x="2371725" y="2462333"/>
            <a:ext cx="4454396" cy="1283633"/>
            <a:chOff x="2371725" y="2471856"/>
            <a:chExt cx="4310663" cy="1292886"/>
          </a:xfrm>
        </p:grpSpPr>
        <p:grpSp>
          <p:nvGrpSpPr>
            <p:cNvPr id="13" name="Group 12">
              <a:extLst>
                <a:ext uri="{FF2B5EF4-FFF2-40B4-BE49-F238E27FC236}">
                  <a16:creationId xmlns:a16="http://schemas.microsoft.com/office/drawing/2014/main" id="{3DD39058-90BA-4052-BC28-D54611B6D7E5}"/>
                </a:ext>
              </a:extLst>
            </p:cNvPr>
            <p:cNvGrpSpPr/>
            <p:nvPr/>
          </p:nvGrpSpPr>
          <p:grpSpPr>
            <a:xfrm>
              <a:off x="2371725" y="2471856"/>
              <a:ext cx="4010025" cy="1166694"/>
              <a:chOff x="2371725" y="2471856"/>
              <a:chExt cx="4010025" cy="1166694"/>
            </a:xfrm>
          </p:grpSpPr>
          <p:sp>
            <p:nvSpPr>
              <p:cNvPr id="3" name="Rectangle 2">
                <a:extLst>
                  <a:ext uri="{FF2B5EF4-FFF2-40B4-BE49-F238E27FC236}">
                    <a16:creationId xmlns:a16="http://schemas.microsoft.com/office/drawing/2014/main" id="{21401F14-8E5E-476F-9447-F6DEAEB8B903}"/>
                  </a:ext>
                </a:extLst>
              </p:cNvPr>
              <p:cNvSpPr/>
              <p:nvPr/>
            </p:nvSpPr>
            <p:spPr>
              <a:xfrm>
                <a:off x="2371725" y="2867025"/>
                <a:ext cx="809625" cy="771525"/>
              </a:xfrm>
              <a:prstGeom prst="rect">
                <a:avLst/>
              </a:prstGeom>
              <a:solidFill>
                <a:schemeClr val="bg1">
                  <a:alpha val="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6" name="Straight Connector 5">
                <a:extLst>
                  <a:ext uri="{FF2B5EF4-FFF2-40B4-BE49-F238E27FC236}">
                    <a16:creationId xmlns:a16="http://schemas.microsoft.com/office/drawing/2014/main" id="{ECB3B0A2-CF68-4622-858D-67ACAF385465}"/>
                  </a:ext>
                </a:extLst>
              </p:cNvPr>
              <p:cNvCxnSpPr>
                <a:cxnSpLocks/>
              </p:cNvCxnSpPr>
              <p:nvPr/>
            </p:nvCxnSpPr>
            <p:spPr>
              <a:xfrm flipV="1">
                <a:off x="2776538" y="2471856"/>
                <a:ext cx="0" cy="40933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94BAA66C-0EF4-4C3B-991F-F23873EED178}"/>
                  </a:ext>
                </a:extLst>
              </p:cNvPr>
              <p:cNvCxnSpPr/>
              <p:nvPr/>
            </p:nvCxnSpPr>
            <p:spPr>
              <a:xfrm>
                <a:off x="2781300" y="2476500"/>
                <a:ext cx="360045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3117D8A-4A9B-4D56-9D3F-4413614A7AA1}"/>
                  </a:ext>
                </a:extLst>
              </p:cNvPr>
              <p:cNvCxnSpPr/>
              <p:nvPr/>
            </p:nvCxnSpPr>
            <p:spPr>
              <a:xfrm>
                <a:off x="6362700" y="2494133"/>
                <a:ext cx="0" cy="80293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4F5030E2-6735-44BD-B2F6-59CF98C175DF}"/>
                </a:ext>
              </a:extLst>
            </p:cNvPr>
            <p:cNvSpPr txBox="1"/>
            <p:nvPr/>
          </p:nvSpPr>
          <p:spPr>
            <a:xfrm>
              <a:off x="6022433" y="3392748"/>
              <a:ext cx="659955" cy="371994"/>
            </a:xfrm>
            <a:prstGeom prst="rect">
              <a:avLst/>
            </a:prstGeom>
            <a:solidFill>
              <a:schemeClr val="bg1"/>
            </a:solidFill>
            <a:ln w="19050">
              <a:solidFill>
                <a:schemeClr val="bg1">
                  <a:lumMod val="65000"/>
                </a:schemeClr>
              </a:solidFill>
            </a:ln>
          </p:spPr>
          <p:txBody>
            <a:bodyPr wrap="square" rtlCol="0">
              <a:spAutoFit/>
            </a:bodyPr>
            <a:lstStyle/>
            <a:p>
              <a:r>
                <a:rPr lang="nl-NL" dirty="0"/>
                <a:t>0.33</a:t>
              </a:r>
            </a:p>
          </p:txBody>
        </p:sp>
      </p:grpSp>
      <p:grpSp>
        <p:nvGrpSpPr>
          <p:cNvPr id="22" name="Group 21">
            <a:extLst>
              <a:ext uri="{FF2B5EF4-FFF2-40B4-BE49-F238E27FC236}">
                <a16:creationId xmlns:a16="http://schemas.microsoft.com/office/drawing/2014/main" id="{0A184B46-8E1B-FC20-ED48-4D27BF3EDB8C}"/>
              </a:ext>
            </a:extLst>
          </p:cNvPr>
          <p:cNvGrpSpPr/>
          <p:nvPr/>
        </p:nvGrpSpPr>
        <p:grpSpPr>
          <a:xfrm>
            <a:off x="3245528" y="1988813"/>
            <a:ext cx="3942081" cy="1631863"/>
            <a:chOff x="3245528" y="1988813"/>
            <a:chExt cx="3942081" cy="1631863"/>
          </a:xfrm>
        </p:grpSpPr>
        <p:sp>
          <p:nvSpPr>
            <p:cNvPr id="5" name="Rectangle 4">
              <a:extLst>
                <a:ext uri="{FF2B5EF4-FFF2-40B4-BE49-F238E27FC236}">
                  <a16:creationId xmlns:a16="http://schemas.microsoft.com/office/drawing/2014/main" id="{369E6553-6FBD-D549-BBF9-6CA6C75022BF}"/>
                </a:ext>
              </a:extLst>
            </p:cNvPr>
            <p:cNvSpPr/>
            <p:nvPr/>
          </p:nvSpPr>
          <p:spPr>
            <a:xfrm>
              <a:off x="3245528" y="2854673"/>
              <a:ext cx="836613" cy="766003"/>
            </a:xfrm>
            <a:prstGeom prst="rect">
              <a:avLst/>
            </a:prstGeom>
            <a:solidFill>
              <a:schemeClr val="bg1">
                <a:alpha val="0"/>
              </a:schemeClr>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7" name="Straight Connector 6">
              <a:extLst>
                <a:ext uri="{FF2B5EF4-FFF2-40B4-BE49-F238E27FC236}">
                  <a16:creationId xmlns:a16="http://schemas.microsoft.com/office/drawing/2014/main" id="{157853F0-71F2-2AE9-4B9F-5E3B8A42364B}"/>
                </a:ext>
              </a:extLst>
            </p:cNvPr>
            <p:cNvCxnSpPr>
              <a:cxnSpLocks/>
            </p:cNvCxnSpPr>
            <p:nvPr/>
          </p:nvCxnSpPr>
          <p:spPr>
            <a:xfrm>
              <a:off x="3663834" y="1995686"/>
              <a:ext cx="3523775"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0F0B6EF-C881-9CEC-6D76-EB33F893A0C9}"/>
                </a:ext>
              </a:extLst>
            </p:cNvPr>
            <p:cNvCxnSpPr>
              <a:cxnSpLocks/>
            </p:cNvCxnSpPr>
            <p:nvPr/>
          </p:nvCxnSpPr>
          <p:spPr>
            <a:xfrm>
              <a:off x="3656949" y="1988813"/>
              <a:ext cx="6886" cy="87649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DE453ED-4591-4E73-F1F7-6AB5F305BA81}"/>
                </a:ext>
              </a:extLst>
            </p:cNvPr>
            <p:cNvCxnSpPr/>
            <p:nvPr/>
          </p:nvCxnSpPr>
          <p:spPr>
            <a:xfrm>
              <a:off x="7187609" y="1995686"/>
              <a:ext cx="0" cy="138094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CA923669-2500-BF5F-E23B-48C9FCF802E7}"/>
              </a:ext>
            </a:extLst>
          </p:cNvPr>
          <p:cNvSpPr/>
          <p:nvPr/>
        </p:nvSpPr>
        <p:spPr>
          <a:xfrm>
            <a:off x="6840274" y="3376634"/>
            <a:ext cx="602517" cy="369332"/>
          </a:xfrm>
          <a:prstGeom prst="rect">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nl-NL" dirty="0">
                <a:solidFill>
                  <a:schemeClr val="tx1"/>
                </a:solidFill>
              </a:rPr>
              <a:t>0.55</a:t>
            </a:r>
          </a:p>
        </p:txBody>
      </p:sp>
    </p:spTree>
    <p:extLst>
      <p:ext uri="{BB962C8B-B14F-4D97-AF65-F5344CB8AC3E}">
        <p14:creationId xmlns:p14="http://schemas.microsoft.com/office/powerpoint/2010/main" val="287378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23473-6865-C646-8CD5-DE377E55EE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F1040A-237D-CC22-DEE0-CFE4C2E2C25F}"/>
              </a:ext>
            </a:extLst>
          </p:cNvPr>
          <p:cNvSpPr>
            <a:spLocks noGrp="1"/>
          </p:cNvSpPr>
          <p:nvPr>
            <p:ph type="title"/>
          </p:nvPr>
        </p:nvSpPr>
        <p:spPr>
          <a:xfrm>
            <a:off x="716622" y="1010172"/>
            <a:ext cx="7771680" cy="1142280"/>
          </a:xfrm>
        </p:spPr>
        <p:txBody>
          <a:bodyPr/>
          <a:lstStyle/>
          <a:p>
            <a:r>
              <a:rPr lang="nl-NL" dirty="0">
                <a:latin typeface="Bahnschrift SemiBold" panose="020B0502040204020203" pitchFamily="34" charset="0"/>
              </a:rPr>
              <a:t>Pooling </a:t>
            </a:r>
            <a:r>
              <a:rPr lang="nl-NL" dirty="0" err="1">
                <a:latin typeface="Bahnschrift SemiBold" panose="020B0502040204020203" pitchFamily="34" charset="0"/>
              </a:rPr>
              <a:t>Layer</a:t>
            </a:r>
            <a:br>
              <a:rPr lang="nl-NL" dirty="0">
                <a:latin typeface="Bahnschrift SemiBold" panose="020B0502040204020203" pitchFamily="34" charset="0"/>
              </a:rPr>
            </a:br>
            <a:r>
              <a:rPr lang="nl-NL" sz="2800" dirty="0">
                <a:solidFill>
                  <a:srgbClr val="C00000"/>
                </a:solidFill>
                <a:latin typeface="Bahnschrift SemiBold" panose="020B0502040204020203" pitchFamily="34" charset="0"/>
              </a:rPr>
              <a:t>2x2 </a:t>
            </a:r>
            <a:r>
              <a:rPr lang="nl-NL" sz="2800" dirty="0" err="1">
                <a:solidFill>
                  <a:srgbClr val="C00000"/>
                </a:solidFill>
                <a:latin typeface="Bahnschrift SemiBold" panose="020B0502040204020203" pitchFamily="34" charset="0"/>
              </a:rPr>
              <a:t>window</a:t>
            </a:r>
            <a:br>
              <a:rPr lang="nl-NL" sz="2800" dirty="0">
                <a:solidFill>
                  <a:srgbClr val="C00000"/>
                </a:solidFill>
                <a:latin typeface="Bahnschrift SemiBold" panose="020B0502040204020203" pitchFamily="34" charset="0"/>
              </a:rPr>
            </a:br>
            <a:r>
              <a:rPr lang="nl-NL" sz="2800" dirty="0" err="1">
                <a:solidFill>
                  <a:srgbClr val="C00000"/>
                </a:solidFill>
                <a:latin typeface="Bahnschrift SemiBold" panose="020B0502040204020203" pitchFamily="34" charset="0"/>
              </a:rPr>
              <a:t>Stride</a:t>
            </a:r>
            <a:r>
              <a:rPr lang="nl-NL" sz="2800" dirty="0">
                <a:solidFill>
                  <a:srgbClr val="C00000"/>
                </a:solidFill>
                <a:latin typeface="Bahnschrift SemiBold" panose="020B0502040204020203" pitchFamily="34" charset="0"/>
              </a:rPr>
              <a:t>=2</a:t>
            </a:r>
            <a:endParaRPr lang="nl-NL" dirty="0">
              <a:solidFill>
                <a:srgbClr val="C00000"/>
              </a:solidFill>
              <a:latin typeface="Bahnschrift SemiBold" panose="020B0502040204020203" pitchFamily="34" charset="0"/>
            </a:endParaRPr>
          </a:p>
        </p:txBody>
      </p:sp>
      <p:pic>
        <p:nvPicPr>
          <p:cNvPr id="8" name="Picture 7">
            <a:extLst>
              <a:ext uri="{FF2B5EF4-FFF2-40B4-BE49-F238E27FC236}">
                <a16:creationId xmlns:a16="http://schemas.microsoft.com/office/drawing/2014/main" id="{A9464064-C05A-E961-A9B9-C9621A5D0D0C}"/>
              </a:ext>
            </a:extLst>
          </p:cNvPr>
          <p:cNvPicPr>
            <a:picLocks noChangeAspect="1"/>
          </p:cNvPicPr>
          <p:nvPr/>
        </p:nvPicPr>
        <p:blipFill>
          <a:blip r:embed="rId2"/>
          <a:stretch>
            <a:fillRect/>
          </a:stretch>
        </p:blipFill>
        <p:spPr>
          <a:xfrm>
            <a:off x="797442" y="2408198"/>
            <a:ext cx="8188356" cy="3111468"/>
          </a:xfrm>
          <a:prstGeom prst="rect">
            <a:avLst/>
          </a:prstGeom>
        </p:spPr>
      </p:pic>
    </p:spTree>
    <p:extLst>
      <p:ext uri="{BB962C8B-B14F-4D97-AF65-F5344CB8AC3E}">
        <p14:creationId xmlns:p14="http://schemas.microsoft.com/office/powerpoint/2010/main" val="822640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4FE0-14B1-46BC-BE99-6028BE6CF5D9}"/>
              </a:ext>
            </a:extLst>
          </p:cNvPr>
          <p:cNvSpPr>
            <a:spLocks noGrp="1"/>
          </p:cNvSpPr>
          <p:nvPr>
            <p:ph type="title"/>
          </p:nvPr>
        </p:nvSpPr>
        <p:spPr>
          <a:xfrm>
            <a:off x="685799" y="609480"/>
            <a:ext cx="8232169" cy="1142280"/>
          </a:xfrm>
        </p:spPr>
        <p:txBody>
          <a:bodyPr/>
          <a:lstStyle/>
          <a:p>
            <a:r>
              <a:rPr lang="en-US" b="1" dirty="0">
                <a:latin typeface="Bahnschrift SemiBold" panose="020B0502040204020203" pitchFamily="34" charset="0"/>
              </a:rPr>
              <a:t>Pooling Layer</a:t>
            </a:r>
            <a:endParaRPr lang="nl-NL" dirty="0">
              <a:latin typeface="Bahnschrift SemiBold" panose="020B0502040204020203" pitchFamily="34" charset="0"/>
            </a:endParaRPr>
          </a:p>
        </p:txBody>
      </p:sp>
      <p:pic>
        <p:nvPicPr>
          <p:cNvPr id="4" name="Picture 3">
            <a:extLst>
              <a:ext uri="{FF2B5EF4-FFF2-40B4-BE49-F238E27FC236}">
                <a16:creationId xmlns:a16="http://schemas.microsoft.com/office/drawing/2014/main" id="{97526D51-0C82-4063-B423-97574086D25F}"/>
              </a:ext>
            </a:extLst>
          </p:cNvPr>
          <p:cNvPicPr>
            <a:picLocks noChangeAspect="1"/>
          </p:cNvPicPr>
          <p:nvPr/>
        </p:nvPicPr>
        <p:blipFill>
          <a:blip r:embed="rId2"/>
          <a:stretch>
            <a:fillRect/>
          </a:stretch>
        </p:blipFill>
        <p:spPr>
          <a:xfrm>
            <a:off x="1263722" y="1607192"/>
            <a:ext cx="6770670" cy="4914098"/>
          </a:xfrm>
          <a:prstGeom prst="rect">
            <a:avLst/>
          </a:prstGeom>
        </p:spPr>
      </p:pic>
    </p:spTree>
    <p:extLst>
      <p:ext uri="{BB962C8B-B14F-4D97-AF65-F5344CB8AC3E}">
        <p14:creationId xmlns:p14="http://schemas.microsoft.com/office/powerpoint/2010/main" val="2231385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B11C-A716-422A-A6BA-5674B58F3A3F}"/>
              </a:ext>
            </a:extLst>
          </p:cNvPr>
          <p:cNvSpPr>
            <a:spLocks noGrp="1"/>
          </p:cNvSpPr>
          <p:nvPr>
            <p:ph type="title"/>
          </p:nvPr>
        </p:nvSpPr>
        <p:spPr/>
        <p:txBody>
          <a:bodyPr/>
          <a:lstStyle/>
          <a:p>
            <a:r>
              <a:rPr lang="nl-NL" dirty="0" err="1">
                <a:latin typeface="Bahnschrift SemiBold" panose="020B0502040204020203" pitchFamily="34" charset="0"/>
              </a:rPr>
              <a:t>Layers</a:t>
            </a:r>
            <a:r>
              <a:rPr lang="nl-NL" dirty="0">
                <a:latin typeface="Bahnschrift SemiBold" panose="020B0502040204020203" pitchFamily="34" charset="0"/>
              </a:rPr>
              <a:t> </a:t>
            </a:r>
            <a:r>
              <a:rPr lang="nl-NL" dirty="0" err="1">
                <a:latin typeface="Bahnschrift SemiBold" panose="020B0502040204020203" pitchFamily="34" charset="0"/>
              </a:rPr>
              <a:t>Stacking</a:t>
            </a:r>
            <a:endParaRPr lang="nl-NL" dirty="0">
              <a:latin typeface="Bahnschrift SemiBold" panose="020B0502040204020203" pitchFamily="34" charset="0"/>
            </a:endParaRPr>
          </a:p>
        </p:txBody>
      </p:sp>
      <p:pic>
        <p:nvPicPr>
          <p:cNvPr id="4" name="Picture 3">
            <a:extLst>
              <a:ext uri="{FF2B5EF4-FFF2-40B4-BE49-F238E27FC236}">
                <a16:creationId xmlns:a16="http://schemas.microsoft.com/office/drawing/2014/main" id="{60411480-58D5-4DC5-97AF-FD514E161936}"/>
              </a:ext>
            </a:extLst>
          </p:cNvPr>
          <p:cNvPicPr>
            <a:picLocks noChangeAspect="1"/>
          </p:cNvPicPr>
          <p:nvPr/>
        </p:nvPicPr>
        <p:blipFill>
          <a:blip r:embed="rId2"/>
          <a:stretch>
            <a:fillRect/>
          </a:stretch>
        </p:blipFill>
        <p:spPr>
          <a:xfrm>
            <a:off x="719191" y="2377836"/>
            <a:ext cx="8250148" cy="3717437"/>
          </a:xfrm>
          <a:prstGeom prst="rect">
            <a:avLst/>
          </a:prstGeom>
        </p:spPr>
      </p:pic>
    </p:spTree>
    <p:extLst>
      <p:ext uri="{BB962C8B-B14F-4D97-AF65-F5344CB8AC3E}">
        <p14:creationId xmlns:p14="http://schemas.microsoft.com/office/powerpoint/2010/main" val="2798870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5A92D-9EA5-46C1-88CB-B58766597A59}"/>
              </a:ext>
            </a:extLst>
          </p:cNvPr>
          <p:cNvSpPr>
            <a:spLocks noGrp="1"/>
          </p:cNvSpPr>
          <p:nvPr>
            <p:ph type="title"/>
          </p:nvPr>
        </p:nvSpPr>
        <p:spPr>
          <a:xfrm>
            <a:off x="737171" y="866333"/>
            <a:ext cx="7771680" cy="993289"/>
          </a:xfrm>
        </p:spPr>
        <p:txBody>
          <a:bodyPr/>
          <a:lstStyle/>
          <a:p>
            <a:r>
              <a:rPr lang="nl-NL" dirty="0" err="1">
                <a:latin typeface="Bahnschrift SemiBold" panose="020B0502040204020203" pitchFamily="34" charset="0"/>
              </a:rPr>
              <a:t>Layers</a:t>
            </a:r>
            <a:r>
              <a:rPr lang="nl-NL" dirty="0">
                <a:latin typeface="Bahnschrift SemiBold" panose="020B0502040204020203" pitchFamily="34" charset="0"/>
              </a:rPr>
              <a:t> </a:t>
            </a:r>
            <a:r>
              <a:rPr lang="nl-NL" dirty="0" err="1">
                <a:latin typeface="Bahnschrift SemiBold" panose="020B0502040204020203" pitchFamily="34" charset="0"/>
              </a:rPr>
              <a:t>Stacking</a:t>
            </a:r>
            <a:br>
              <a:rPr lang="nl-NL" dirty="0">
                <a:latin typeface="Bahnschrift SemiBold" panose="020B0502040204020203" pitchFamily="34" charset="0"/>
              </a:rPr>
            </a:br>
            <a:r>
              <a:rPr lang="nl-NL" sz="2800" dirty="0" err="1">
                <a:solidFill>
                  <a:srgbClr val="C00000"/>
                </a:solidFill>
                <a:latin typeface="Bahnschrift SemiBold" panose="020B0502040204020203" pitchFamily="34" charset="0"/>
              </a:rPr>
              <a:t>another</a:t>
            </a:r>
            <a:r>
              <a:rPr lang="nl-NL" sz="2800" dirty="0">
                <a:solidFill>
                  <a:srgbClr val="C00000"/>
                </a:solidFill>
                <a:latin typeface="Bahnschrift SemiBold" panose="020B0502040204020203" pitchFamily="34" charset="0"/>
              </a:rPr>
              <a:t> </a:t>
            </a:r>
            <a:r>
              <a:rPr lang="nl-NL" sz="2800" dirty="0" err="1">
                <a:solidFill>
                  <a:srgbClr val="C00000"/>
                </a:solidFill>
                <a:latin typeface="Bahnschrift SemiBold" panose="020B0502040204020203" pitchFamily="34" charset="0"/>
              </a:rPr>
              <a:t>layer</a:t>
            </a:r>
            <a:r>
              <a:rPr lang="nl-NL" sz="2800" dirty="0">
                <a:solidFill>
                  <a:srgbClr val="C00000"/>
                </a:solidFill>
                <a:latin typeface="Bahnschrift SemiBold" panose="020B0502040204020203" pitchFamily="34" charset="0"/>
              </a:rPr>
              <a:t> of </a:t>
            </a:r>
            <a:r>
              <a:rPr lang="nl-NL" sz="2800" dirty="0" err="1">
                <a:solidFill>
                  <a:srgbClr val="C00000"/>
                </a:solidFill>
                <a:latin typeface="Bahnschrift SemiBold" panose="020B0502040204020203" pitchFamily="34" charset="0"/>
              </a:rPr>
              <a:t>convolution</a:t>
            </a:r>
            <a:r>
              <a:rPr lang="nl-NL" sz="2800" dirty="0">
                <a:solidFill>
                  <a:srgbClr val="C00000"/>
                </a:solidFill>
                <a:latin typeface="Bahnschrift SemiBold" panose="020B0502040204020203" pitchFamily="34" charset="0"/>
              </a:rPr>
              <a:t>, </a:t>
            </a:r>
            <a:r>
              <a:rPr lang="nl-NL" sz="2800" dirty="0" err="1">
                <a:solidFill>
                  <a:srgbClr val="C00000"/>
                </a:solidFill>
                <a:latin typeface="Bahnschrift SemiBold" panose="020B0502040204020203" pitchFamily="34" charset="0"/>
              </a:rPr>
              <a:t>ReLu</a:t>
            </a:r>
            <a:r>
              <a:rPr lang="nl-NL" sz="2800" dirty="0">
                <a:solidFill>
                  <a:srgbClr val="C00000"/>
                </a:solidFill>
                <a:latin typeface="Bahnschrift SemiBold" panose="020B0502040204020203" pitchFamily="34" charset="0"/>
              </a:rPr>
              <a:t>, </a:t>
            </a:r>
            <a:r>
              <a:rPr lang="nl-NL" sz="2800" dirty="0" err="1">
                <a:solidFill>
                  <a:srgbClr val="C00000"/>
                </a:solidFill>
                <a:latin typeface="Bahnschrift SemiBold" panose="020B0502040204020203" pitchFamily="34" charset="0"/>
              </a:rPr>
              <a:t>and</a:t>
            </a:r>
            <a:r>
              <a:rPr lang="nl-NL" sz="2800" dirty="0">
                <a:solidFill>
                  <a:srgbClr val="C00000"/>
                </a:solidFill>
                <a:latin typeface="Bahnschrift SemiBold" panose="020B0502040204020203" pitchFamily="34" charset="0"/>
              </a:rPr>
              <a:t> Pooling</a:t>
            </a:r>
            <a:endParaRPr lang="nl-NL" dirty="0">
              <a:solidFill>
                <a:srgbClr val="C00000"/>
              </a:solidFill>
              <a:latin typeface="Bahnschrift SemiBold" panose="020B0502040204020203" pitchFamily="34" charset="0"/>
            </a:endParaRPr>
          </a:p>
        </p:txBody>
      </p:sp>
      <p:sp>
        <p:nvSpPr>
          <p:cNvPr id="6" name="CustomShape 3">
            <a:extLst>
              <a:ext uri="{FF2B5EF4-FFF2-40B4-BE49-F238E27FC236}">
                <a16:creationId xmlns:a16="http://schemas.microsoft.com/office/drawing/2014/main" id="{84F78AD6-C8C8-42B4-A31E-FCE9979806E9}"/>
              </a:ext>
            </a:extLst>
          </p:cNvPr>
          <p:cNvSpPr/>
          <p:nvPr/>
        </p:nvSpPr>
        <p:spPr>
          <a:xfrm>
            <a:off x="685800" y="1981080"/>
            <a:ext cx="5992402" cy="2662839"/>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pPr>
            <a:endParaRPr lang="nl-NL" sz="1800" b="0" strike="noStrike" spc="-1" dirty="0">
              <a:solidFill>
                <a:srgbClr val="000000"/>
              </a:solidFill>
              <a:uFill>
                <a:solidFill>
                  <a:srgbClr val="FFFFFF"/>
                </a:solidFill>
              </a:uFill>
              <a:latin typeface="Arial"/>
            </a:endParaRPr>
          </a:p>
        </p:txBody>
      </p:sp>
      <p:pic>
        <p:nvPicPr>
          <p:cNvPr id="5" name="Picture 4">
            <a:extLst>
              <a:ext uri="{FF2B5EF4-FFF2-40B4-BE49-F238E27FC236}">
                <a16:creationId xmlns:a16="http://schemas.microsoft.com/office/drawing/2014/main" id="{2FB7AF6D-B7CF-4BD9-88E6-72880D025202}"/>
              </a:ext>
            </a:extLst>
          </p:cNvPr>
          <p:cNvPicPr>
            <a:picLocks noChangeAspect="1"/>
          </p:cNvPicPr>
          <p:nvPr/>
        </p:nvPicPr>
        <p:blipFill>
          <a:blip r:embed="rId2"/>
          <a:stretch>
            <a:fillRect/>
          </a:stretch>
        </p:blipFill>
        <p:spPr>
          <a:xfrm>
            <a:off x="608304" y="3010327"/>
            <a:ext cx="8535696" cy="3282593"/>
          </a:xfrm>
          <a:prstGeom prst="rect">
            <a:avLst/>
          </a:prstGeom>
        </p:spPr>
      </p:pic>
      <p:sp>
        <p:nvSpPr>
          <p:cNvPr id="8" name="TextBox 7">
            <a:extLst>
              <a:ext uri="{FF2B5EF4-FFF2-40B4-BE49-F238E27FC236}">
                <a16:creationId xmlns:a16="http://schemas.microsoft.com/office/drawing/2014/main" id="{98757C12-8C1C-41B3-B52B-255C4210B55D}"/>
              </a:ext>
            </a:extLst>
          </p:cNvPr>
          <p:cNvSpPr txBox="1"/>
          <p:nvPr/>
        </p:nvSpPr>
        <p:spPr>
          <a:xfrm>
            <a:off x="1006868" y="2496620"/>
            <a:ext cx="708917" cy="400110"/>
          </a:xfrm>
          <a:prstGeom prst="rect">
            <a:avLst/>
          </a:prstGeom>
          <a:noFill/>
        </p:spPr>
        <p:txBody>
          <a:bodyPr wrap="square" rtlCol="0">
            <a:spAutoFit/>
          </a:bodyPr>
          <a:lstStyle/>
          <a:p>
            <a:r>
              <a:rPr lang="nl-NL" sz="2000" dirty="0">
                <a:solidFill>
                  <a:srgbClr val="88ADC7"/>
                </a:solidFill>
                <a:latin typeface="Bahnschrift SemiBold" panose="020B0502040204020203" pitchFamily="34" charset="0"/>
              </a:rPr>
              <a:t>7x7</a:t>
            </a:r>
          </a:p>
        </p:txBody>
      </p:sp>
      <p:cxnSp>
        <p:nvCxnSpPr>
          <p:cNvPr id="10" name="Straight Arrow Connector 9">
            <a:extLst>
              <a:ext uri="{FF2B5EF4-FFF2-40B4-BE49-F238E27FC236}">
                <a16:creationId xmlns:a16="http://schemas.microsoft.com/office/drawing/2014/main" id="{F2C2B5F6-48DB-4FAC-92DB-266613A758B5}"/>
              </a:ext>
            </a:extLst>
          </p:cNvPr>
          <p:cNvCxnSpPr>
            <a:cxnSpLocks/>
          </p:cNvCxnSpPr>
          <p:nvPr/>
        </p:nvCxnSpPr>
        <p:spPr>
          <a:xfrm>
            <a:off x="1717655" y="2717223"/>
            <a:ext cx="2914124" cy="0"/>
          </a:xfrm>
          <a:prstGeom prst="straightConnector1">
            <a:avLst/>
          </a:prstGeom>
          <a:ln w="28575">
            <a:solidFill>
              <a:srgbClr val="88ADC7"/>
            </a:solidFill>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AF1029C1-DD60-4082-B95E-47121DECDD91}"/>
              </a:ext>
            </a:extLst>
          </p:cNvPr>
          <p:cNvSpPr txBox="1"/>
          <p:nvPr/>
        </p:nvSpPr>
        <p:spPr>
          <a:xfrm>
            <a:off x="4652483" y="2484634"/>
            <a:ext cx="708917" cy="400110"/>
          </a:xfrm>
          <a:prstGeom prst="rect">
            <a:avLst/>
          </a:prstGeom>
          <a:noFill/>
        </p:spPr>
        <p:txBody>
          <a:bodyPr wrap="square" rtlCol="0">
            <a:spAutoFit/>
          </a:bodyPr>
          <a:lstStyle/>
          <a:p>
            <a:r>
              <a:rPr lang="nl-NL" sz="2000" dirty="0">
                <a:solidFill>
                  <a:srgbClr val="88ADC7"/>
                </a:solidFill>
                <a:latin typeface="Bahnschrift SemiBold" panose="020B0502040204020203" pitchFamily="34" charset="0"/>
              </a:rPr>
              <a:t>4x4</a:t>
            </a:r>
          </a:p>
        </p:txBody>
      </p:sp>
      <p:cxnSp>
        <p:nvCxnSpPr>
          <p:cNvPr id="16" name="Straight Arrow Connector 15">
            <a:extLst>
              <a:ext uri="{FF2B5EF4-FFF2-40B4-BE49-F238E27FC236}">
                <a16:creationId xmlns:a16="http://schemas.microsoft.com/office/drawing/2014/main" id="{09ED29FC-D8A6-4876-B56C-99D242E82FB4}"/>
              </a:ext>
            </a:extLst>
          </p:cNvPr>
          <p:cNvCxnSpPr>
            <a:cxnSpLocks/>
          </p:cNvCxnSpPr>
          <p:nvPr/>
        </p:nvCxnSpPr>
        <p:spPr>
          <a:xfrm>
            <a:off x="5250254" y="2694962"/>
            <a:ext cx="2914124" cy="0"/>
          </a:xfrm>
          <a:prstGeom prst="straightConnector1">
            <a:avLst/>
          </a:prstGeom>
          <a:ln w="28575">
            <a:solidFill>
              <a:srgbClr val="88ADC7"/>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6F4D0345-1453-433E-863B-010139C04612}"/>
              </a:ext>
            </a:extLst>
          </p:cNvPr>
          <p:cNvSpPr txBox="1"/>
          <p:nvPr/>
        </p:nvSpPr>
        <p:spPr>
          <a:xfrm>
            <a:off x="8236451" y="2472648"/>
            <a:ext cx="708917" cy="400110"/>
          </a:xfrm>
          <a:prstGeom prst="rect">
            <a:avLst/>
          </a:prstGeom>
          <a:noFill/>
        </p:spPr>
        <p:txBody>
          <a:bodyPr wrap="square" rtlCol="0">
            <a:spAutoFit/>
          </a:bodyPr>
          <a:lstStyle/>
          <a:p>
            <a:r>
              <a:rPr lang="nl-NL" sz="2000" dirty="0">
                <a:solidFill>
                  <a:srgbClr val="88ADC7"/>
                </a:solidFill>
                <a:latin typeface="Bahnschrift SemiBold" panose="020B0502040204020203" pitchFamily="34" charset="0"/>
              </a:rPr>
              <a:t>2x2</a:t>
            </a:r>
          </a:p>
        </p:txBody>
      </p:sp>
    </p:spTree>
    <p:extLst>
      <p:ext uri="{BB962C8B-B14F-4D97-AF65-F5344CB8AC3E}">
        <p14:creationId xmlns:p14="http://schemas.microsoft.com/office/powerpoint/2010/main" val="3099353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84F78AD6-C8C8-42B4-A31E-FCE9979806E9}"/>
              </a:ext>
            </a:extLst>
          </p:cNvPr>
          <p:cNvSpPr/>
          <p:nvPr/>
        </p:nvSpPr>
        <p:spPr>
          <a:xfrm>
            <a:off x="685800" y="1981080"/>
            <a:ext cx="5992402" cy="2662839"/>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pPr>
            <a:endParaRPr lang="nl-NL" sz="1800" b="0" strike="noStrike" spc="-1" dirty="0">
              <a:solidFill>
                <a:srgbClr val="000000"/>
              </a:solidFill>
              <a:uFill>
                <a:solidFill>
                  <a:srgbClr val="FFFFFF"/>
                </a:solidFill>
              </a:uFill>
              <a:latin typeface="Arial"/>
            </a:endParaRPr>
          </a:p>
        </p:txBody>
      </p:sp>
      <p:pic>
        <p:nvPicPr>
          <p:cNvPr id="3" name="Picture 2">
            <a:extLst>
              <a:ext uri="{FF2B5EF4-FFF2-40B4-BE49-F238E27FC236}">
                <a16:creationId xmlns:a16="http://schemas.microsoft.com/office/drawing/2014/main" id="{7371EB3B-866E-4F82-96CD-81D7DD5B941A}"/>
              </a:ext>
            </a:extLst>
          </p:cNvPr>
          <p:cNvPicPr>
            <a:picLocks noChangeAspect="1"/>
          </p:cNvPicPr>
          <p:nvPr/>
        </p:nvPicPr>
        <p:blipFill>
          <a:blip r:embed="rId2"/>
          <a:stretch>
            <a:fillRect/>
          </a:stretch>
        </p:blipFill>
        <p:spPr>
          <a:xfrm>
            <a:off x="1777429" y="2078919"/>
            <a:ext cx="4982967" cy="4779081"/>
          </a:xfrm>
          <a:prstGeom prst="rect">
            <a:avLst/>
          </a:prstGeom>
        </p:spPr>
      </p:pic>
      <p:sp>
        <p:nvSpPr>
          <p:cNvPr id="2" name="Title 1">
            <a:extLst>
              <a:ext uri="{FF2B5EF4-FFF2-40B4-BE49-F238E27FC236}">
                <a16:creationId xmlns:a16="http://schemas.microsoft.com/office/drawing/2014/main" id="{2335A92D-9EA5-46C1-88CB-B58766597A59}"/>
              </a:ext>
            </a:extLst>
          </p:cNvPr>
          <p:cNvSpPr>
            <a:spLocks noGrp="1"/>
          </p:cNvSpPr>
          <p:nvPr>
            <p:ph type="title"/>
          </p:nvPr>
        </p:nvSpPr>
        <p:spPr>
          <a:xfrm>
            <a:off x="860461" y="732769"/>
            <a:ext cx="7771680" cy="1465901"/>
          </a:xfrm>
        </p:spPr>
        <p:txBody>
          <a:bodyPr/>
          <a:lstStyle/>
          <a:p>
            <a:r>
              <a:rPr lang="nl-NL" dirty="0" err="1">
                <a:latin typeface="Bahnschrift SemiBold" panose="020B0502040204020203" pitchFamily="34" charset="0"/>
              </a:rPr>
              <a:t>Fully</a:t>
            </a:r>
            <a:r>
              <a:rPr lang="nl-NL" dirty="0">
                <a:latin typeface="Bahnschrift SemiBold" panose="020B0502040204020203" pitchFamily="34" charset="0"/>
              </a:rPr>
              <a:t> </a:t>
            </a:r>
            <a:r>
              <a:rPr lang="nl-NL" dirty="0" err="1">
                <a:latin typeface="Bahnschrift SemiBold" panose="020B0502040204020203" pitchFamily="34" charset="0"/>
              </a:rPr>
              <a:t>Connected</a:t>
            </a:r>
            <a:r>
              <a:rPr lang="nl-NL" dirty="0">
                <a:latin typeface="Bahnschrift SemiBold" panose="020B0502040204020203" pitchFamily="34" charset="0"/>
              </a:rPr>
              <a:t> </a:t>
            </a:r>
            <a:r>
              <a:rPr lang="nl-NL" dirty="0" err="1">
                <a:latin typeface="Bahnschrift SemiBold" panose="020B0502040204020203" pitchFamily="34" charset="0"/>
              </a:rPr>
              <a:t>Layer</a:t>
            </a:r>
            <a:br>
              <a:rPr lang="nl-NL" dirty="0">
                <a:latin typeface="Bahnschrift SemiBold" panose="020B0502040204020203" pitchFamily="34" charset="0"/>
              </a:rPr>
            </a:br>
            <a:r>
              <a:rPr lang="nl-NL" sz="3200" dirty="0" err="1">
                <a:solidFill>
                  <a:schemeClr val="accent2"/>
                </a:solidFill>
                <a:latin typeface="Bahnschrift SemiBold" panose="020B0502040204020203" pitchFamily="34" charset="0"/>
              </a:rPr>
              <a:t>final</a:t>
            </a:r>
            <a:r>
              <a:rPr lang="nl-NL" sz="3200" dirty="0">
                <a:solidFill>
                  <a:schemeClr val="accent2"/>
                </a:solidFill>
                <a:latin typeface="Bahnschrift SemiBold" panose="020B0502040204020203" pitchFamily="34" charset="0"/>
              </a:rPr>
              <a:t> </a:t>
            </a:r>
            <a:r>
              <a:rPr lang="nl-NL" sz="3200" dirty="0" err="1">
                <a:solidFill>
                  <a:schemeClr val="accent2"/>
                </a:solidFill>
                <a:latin typeface="Bahnschrift SemiBold" panose="020B0502040204020203" pitchFamily="34" charset="0"/>
              </a:rPr>
              <a:t>layer</a:t>
            </a:r>
            <a:r>
              <a:rPr lang="nl-NL" sz="3200" dirty="0">
                <a:solidFill>
                  <a:schemeClr val="accent2"/>
                </a:solidFill>
                <a:latin typeface="Bahnschrift SemiBold" panose="020B0502040204020203" pitchFamily="34" charset="0"/>
              </a:rPr>
              <a:t> =&gt; </a:t>
            </a:r>
            <a:r>
              <a:rPr lang="nl-NL" sz="3200" dirty="0" err="1">
                <a:solidFill>
                  <a:schemeClr val="accent2"/>
                </a:solidFill>
                <a:latin typeface="Bahnschrift SemiBold" panose="020B0502040204020203" pitchFamily="34" charset="0"/>
              </a:rPr>
              <a:t>actual</a:t>
            </a:r>
            <a:r>
              <a:rPr lang="nl-NL" sz="3200" dirty="0">
                <a:solidFill>
                  <a:schemeClr val="accent2"/>
                </a:solidFill>
                <a:latin typeface="Bahnschrift SemiBold" panose="020B0502040204020203" pitchFamily="34" charset="0"/>
              </a:rPr>
              <a:t> </a:t>
            </a:r>
            <a:r>
              <a:rPr lang="nl-NL" sz="3200" dirty="0" err="1">
                <a:solidFill>
                  <a:schemeClr val="accent2"/>
                </a:solidFill>
                <a:latin typeface="Bahnschrift SemiBold" panose="020B0502040204020203" pitchFamily="34" charset="0"/>
              </a:rPr>
              <a:t>classification</a:t>
            </a:r>
            <a:r>
              <a:rPr lang="nl-NL" sz="3200" dirty="0">
                <a:solidFill>
                  <a:schemeClr val="accent2"/>
                </a:solidFill>
                <a:latin typeface="Bahnschrift SemiBold" panose="020B0502040204020203" pitchFamily="34" charset="0"/>
              </a:rPr>
              <a:t> </a:t>
            </a:r>
            <a:br>
              <a:rPr lang="nl-NL" sz="3200" dirty="0">
                <a:solidFill>
                  <a:schemeClr val="accent2"/>
                </a:solidFill>
                <a:latin typeface="Bahnschrift SemiBold" panose="020B0502040204020203" pitchFamily="34" charset="0"/>
              </a:rPr>
            </a:br>
            <a:r>
              <a:rPr lang="nl-NL" sz="3200" dirty="0" err="1">
                <a:solidFill>
                  <a:schemeClr val="accent2"/>
                </a:solidFill>
                <a:latin typeface="Bahnschrift SemiBold" panose="020B0502040204020203" pitchFamily="34" charset="0"/>
              </a:rPr>
              <a:t>reduced</a:t>
            </a:r>
            <a:r>
              <a:rPr lang="nl-NL" sz="3200" dirty="0">
                <a:solidFill>
                  <a:schemeClr val="accent2"/>
                </a:solidFill>
                <a:latin typeface="Bahnschrift SemiBold" panose="020B0502040204020203" pitchFamily="34" charset="0"/>
              </a:rPr>
              <a:t> image=&gt;single list/vector</a:t>
            </a:r>
            <a:endParaRPr lang="nl-NL" dirty="0">
              <a:solidFill>
                <a:schemeClr val="accent2"/>
              </a:solidFill>
              <a:latin typeface="Bahnschrift SemiBold" panose="020B0502040204020203" pitchFamily="34" charset="0"/>
            </a:endParaRPr>
          </a:p>
        </p:txBody>
      </p:sp>
      <p:grpSp>
        <p:nvGrpSpPr>
          <p:cNvPr id="10" name="Group 9">
            <a:extLst>
              <a:ext uri="{FF2B5EF4-FFF2-40B4-BE49-F238E27FC236}">
                <a16:creationId xmlns:a16="http://schemas.microsoft.com/office/drawing/2014/main" id="{07C55386-6860-AEEC-A8DA-FBAF34FAE9E8}"/>
              </a:ext>
            </a:extLst>
          </p:cNvPr>
          <p:cNvGrpSpPr/>
          <p:nvPr/>
        </p:nvGrpSpPr>
        <p:grpSpPr>
          <a:xfrm>
            <a:off x="5659120" y="2346960"/>
            <a:ext cx="914400" cy="3880550"/>
            <a:chOff x="5659120" y="2346960"/>
            <a:chExt cx="914400" cy="3880550"/>
          </a:xfrm>
        </p:grpSpPr>
        <p:sp>
          <p:nvSpPr>
            <p:cNvPr id="4" name="Rectangle 3">
              <a:extLst>
                <a:ext uri="{FF2B5EF4-FFF2-40B4-BE49-F238E27FC236}">
                  <a16:creationId xmlns:a16="http://schemas.microsoft.com/office/drawing/2014/main" id="{CE2ADF29-DD1A-2E5F-F2FC-E6F10BB7063E}"/>
                </a:ext>
              </a:extLst>
            </p:cNvPr>
            <p:cNvSpPr/>
            <p:nvPr/>
          </p:nvSpPr>
          <p:spPr>
            <a:xfrm>
              <a:off x="5659120" y="2346960"/>
              <a:ext cx="914400" cy="335280"/>
            </a:xfrm>
            <a:prstGeom prst="rect">
              <a:avLst/>
            </a:prstGeom>
            <a:solidFill>
              <a:schemeClr val="bg1">
                <a:alpha val="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Rectangle 4">
              <a:extLst>
                <a:ext uri="{FF2B5EF4-FFF2-40B4-BE49-F238E27FC236}">
                  <a16:creationId xmlns:a16="http://schemas.microsoft.com/office/drawing/2014/main" id="{777F1657-294F-F3BE-845E-E021A59EC510}"/>
                </a:ext>
              </a:extLst>
            </p:cNvPr>
            <p:cNvSpPr/>
            <p:nvPr/>
          </p:nvSpPr>
          <p:spPr>
            <a:xfrm>
              <a:off x="5659120" y="3403999"/>
              <a:ext cx="914400" cy="335280"/>
            </a:xfrm>
            <a:prstGeom prst="rect">
              <a:avLst/>
            </a:prstGeom>
            <a:solidFill>
              <a:schemeClr val="bg1">
                <a:alpha val="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tangle 6">
              <a:extLst>
                <a:ext uri="{FF2B5EF4-FFF2-40B4-BE49-F238E27FC236}">
                  <a16:creationId xmlns:a16="http://schemas.microsoft.com/office/drawing/2014/main" id="{4FEEFCAA-8929-C9BD-7F80-F93F9FF45B2F}"/>
                </a:ext>
              </a:extLst>
            </p:cNvPr>
            <p:cNvSpPr/>
            <p:nvPr/>
          </p:nvSpPr>
          <p:spPr>
            <a:xfrm>
              <a:off x="5659120" y="5542680"/>
              <a:ext cx="914400" cy="335280"/>
            </a:xfrm>
            <a:prstGeom prst="rect">
              <a:avLst/>
            </a:prstGeom>
            <a:solidFill>
              <a:schemeClr val="bg1">
                <a:alpha val="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Rectangle 7">
              <a:extLst>
                <a:ext uri="{FF2B5EF4-FFF2-40B4-BE49-F238E27FC236}">
                  <a16:creationId xmlns:a16="http://schemas.microsoft.com/office/drawing/2014/main" id="{F63B2BCF-6029-C212-BD5C-8D2A1AFAD768}"/>
                </a:ext>
              </a:extLst>
            </p:cNvPr>
            <p:cNvSpPr/>
            <p:nvPr/>
          </p:nvSpPr>
          <p:spPr>
            <a:xfrm>
              <a:off x="5659120" y="5892230"/>
              <a:ext cx="914400" cy="335280"/>
            </a:xfrm>
            <a:prstGeom prst="rect">
              <a:avLst/>
            </a:prstGeom>
            <a:solidFill>
              <a:schemeClr val="bg1">
                <a:alpha val="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Rectangle 8">
              <a:extLst>
                <a:ext uri="{FF2B5EF4-FFF2-40B4-BE49-F238E27FC236}">
                  <a16:creationId xmlns:a16="http://schemas.microsoft.com/office/drawing/2014/main" id="{A0F80675-2F16-FC98-3D5E-4875A203B054}"/>
                </a:ext>
              </a:extLst>
            </p:cNvPr>
            <p:cNvSpPr/>
            <p:nvPr/>
          </p:nvSpPr>
          <p:spPr>
            <a:xfrm>
              <a:off x="5659120" y="3753549"/>
              <a:ext cx="914400" cy="335280"/>
            </a:xfrm>
            <a:prstGeom prst="rect">
              <a:avLst/>
            </a:prstGeom>
            <a:solidFill>
              <a:schemeClr val="bg1">
                <a:alpha val="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11" name="Arrow: Right 10">
            <a:extLst>
              <a:ext uri="{FF2B5EF4-FFF2-40B4-BE49-F238E27FC236}">
                <a16:creationId xmlns:a16="http://schemas.microsoft.com/office/drawing/2014/main" id="{7997D1D6-F4BA-EDAD-507A-35652CAE1344}"/>
              </a:ext>
            </a:extLst>
          </p:cNvPr>
          <p:cNvSpPr/>
          <p:nvPr/>
        </p:nvSpPr>
        <p:spPr>
          <a:xfrm>
            <a:off x="3915874" y="3418355"/>
            <a:ext cx="1473200" cy="641848"/>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xtBox 11">
            <a:extLst>
              <a:ext uri="{FF2B5EF4-FFF2-40B4-BE49-F238E27FC236}">
                <a16:creationId xmlns:a16="http://schemas.microsoft.com/office/drawing/2014/main" id="{AF36B31F-E276-7121-02DD-D928E3EE7E48}"/>
              </a:ext>
            </a:extLst>
          </p:cNvPr>
          <p:cNvSpPr txBox="1"/>
          <p:nvPr/>
        </p:nvSpPr>
        <p:spPr>
          <a:xfrm>
            <a:off x="3972560" y="3544820"/>
            <a:ext cx="1146468" cy="369332"/>
          </a:xfrm>
          <a:prstGeom prst="rect">
            <a:avLst/>
          </a:prstGeom>
          <a:noFill/>
        </p:spPr>
        <p:txBody>
          <a:bodyPr wrap="none" rtlCol="0">
            <a:spAutoFit/>
          </a:bodyPr>
          <a:lstStyle/>
          <a:p>
            <a:r>
              <a:rPr lang="nl-NL" dirty="0" err="1">
                <a:latin typeface="Abadi" panose="020B0604020104020204" pitchFamily="34" charset="0"/>
              </a:rPr>
              <a:t>Flattened</a:t>
            </a:r>
            <a:endParaRPr lang="nl-NL" dirty="0">
              <a:latin typeface="Abadi" panose="020B0604020104020204" pitchFamily="34" charset="0"/>
            </a:endParaRPr>
          </a:p>
        </p:txBody>
      </p:sp>
    </p:spTree>
    <p:extLst>
      <p:ext uri="{BB962C8B-B14F-4D97-AF65-F5344CB8AC3E}">
        <p14:creationId xmlns:p14="http://schemas.microsoft.com/office/powerpoint/2010/main" val="181185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5A92D-9EA5-46C1-88CB-B58766597A59}"/>
              </a:ext>
            </a:extLst>
          </p:cNvPr>
          <p:cNvSpPr>
            <a:spLocks noGrp="1"/>
          </p:cNvSpPr>
          <p:nvPr>
            <p:ph type="title"/>
          </p:nvPr>
        </p:nvSpPr>
        <p:spPr>
          <a:xfrm>
            <a:off x="716623" y="599205"/>
            <a:ext cx="7771680" cy="1671384"/>
          </a:xfrm>
        </p:spPr>
        <p:txBody>
          <a:bodyPr/>
          <a:lstStyle/>
          <a:p>
            <a:r>
              <a:rPr lang="nl-NL" dirty="0">
                <a:latin typeface="Bahnschrift SemiBold" panose="020B0502040204020203" pitchFamily="34" charset="0"/>
              </a:rPr>
              <a:t>Output vector ‘X’ &amp; ‘O’</a:t>
            </a:r>
            <a:br>
              <a:rPr lang="nl-NL" dirty="0">
                <a:latin typeface="Bahnschrift SemiBold" panose="020B0502040204020203" pitchFamily="34" charset="0"/>
              </a:rPr>
            </a:br>
            <a:r>
              <a:rPr lang="nl-NL" sz="3200" dirty="0" err="1">
                <a:solidFill>
                  <a:schemeClr val="accent2"/>
                </a:solidFill>
                <a:latin typeface="Bahnschrift SemiBold" panose="020B0502040204020203" pitchFamily="34" charset="0"/>
              </a:rPr>
              <a:t>elements</a:t>
            </a:r>
            <a:r>
              <a:rPr lang="nl-NL" sz="3200" dirty="0">
                <a:solidFill>
                  <a:schemeClr val="accent2"/>
                </a:solidFill>
                <a:latin typeface="Bahnschrift SemiBold" panose="020B0502040204020203" pitchFamily="34" charset="0"/>
              </a:rPr>
              <a:t>=&gt; high, low</a:t>
            </a:r>
            <a:endParaRPr lang="nl-NL" dirty="0">
              <a:solidFill>
                <a:schemeClr val="accent2"/>
              </a:solidFill>
              <a:latin typeface="Bahnschrift SemiBold" panose="020B0502040204020203" pitchFamily="34" charset="0"/>
            </a:endParaRPr>
          </a:p>
        </p:txBody>
      </p:sp>
      <p:sp>
        <p:nvSpPr>
          <p:cNvPr id="6" name="CustomShape 3">
            <a:extLst>
              <a:ext uri="{FF2B5EF4-FFF2-40B4-BE49-F238E27FC236}">
                <a16:creationId xmlns:a16="http://schemas.microsoft.com/office/drawing/2014/main" id="{84F78AD6-C8C8-42B4-A31E-FCE9979806E9}"/>
              </a:ext>
            </a:extLst>
          </p:cNvPr>
          <p:cNvSpPr/>
          <p:nvPr/>
        </p:nvSpPr>
        <p:spPr>
          <a:xfrm>
            <a:off x="685800" y="1981080"/>
            <a:ext cx="5992402" cy="2662839"/>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pPr>
            <a:endParaRPr lang="nl-NL" sz="1800" b="0" strike="noStrike" spc="-1" dirty="0">
              <a:solidFill>
                <a:srgbClr val="000000"/>
              </a:solidFill>
              <a:uFill>
                <a:solidFill>
                  <a:srgbClr val="FFFFFF"/>
                </a:solidFill>
              </a:uFill>
              <a:latin typeface="Arial"/>
            </a:endParaRPr>
          </a:p>
        </p:txBody>
      </p:sp>
      <p:pic>
        <p:nvPicPr>
          <p:cNvPr id="3" name="Picture 2">
            <a:extLst>
              <a:ext uri="{FF2B5EF4-FFF2-40B4-BE49-F238E27FC236}">
                <a16:creationId xmlns:a16="http://schemas.microsoft.com/office/drawing/2014/main" id="{B082EAB2-E259-4842-863D-24773BDAF322}"/>
              </a:ext>
            </a:extLst>
          </p:cNvPr>
          <p:cNvPicPr>
            <a:picLocks noChangeAspect="1"/>
          </p:cNvPicPr>
          <p:nvPr/>
        </p:nvPicPr>
        <p:blipFill>
          <a:blip r:embed="rId2"/>
          <a:stretch>
            <a:fillRect/>
          </a:stretch>
        </p:blipFill>
        <p:spPr>
          <a:xfrm>
            <a:off x="636042" y="2845942"/>
            <a:ext cx="8549054" cy="4012058"/>
          </a:xfrm>
          <a:prstGeom prst="rect">
            <a:avLst/>
          </a:prstGeom>
        </p:spPr>
      </p:pic>
      <p:grpSp>
        <p:nvGrpSpPr>
          <p:cNvPr id="8" name="Group 7">
            <a:extLst>
              <a:ext uri="{FF2B5EF4-FFF2-40B4-BE49-F238E27FC236}">
                <a16:creationId xmlns:a16="http://schemas.microsoft.com/office/drawing/2014/main" id="{BE2842D3-D820-4499-B418-F49FB80FCCD8}"/>
              </a:ext>
            </a:extLst>
          </p:cNvPr>
          <p:cNvGrpSpPr/>
          <p:nvPr/>
        </p:nvGrpSpPr>
        <p:grpSpPr>
          <a:xfrm>
            <a:off x="695217" y="2958957"/>
            <a:ext cx="5364824" cy="3810000"/>
            <a:chOff x="643847" y="2958957"/>
            <a:chExt cx="5364824" cy="3810000"/>
          </a:xfrm>
        </p:grpSpPr>
        <p:sp>
          <p:nvSpPr>
            <p:cNvPr id="4" name="Rectangle 3">
              <a:extLst>
                <a:ext uri="{FF2B5EF4-FFF2-40B4-BE49-F238E27FC236}">
                  <a16:creationId xmlns:a16="http://schemas.microsoft.com/office/drawing/2014/main" id="{F60645ED-3DA6-4A60-AE60-1AC7DB442A0C}"/>
                </a:ext>
              </a:extLst>
            </p:cNvPr>
            <p:cNvSpPr/>
            <p:nvPr/>
          </p:nvSpPr>
          <p:spPr>
            <a:xfrm>
              <a:off x="667821" y="2958957"/>
              <a:ext cx="821933" cy="339047"/>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91D17717-D526-4D47-8D24-EA6AEB35AF94}"/>
                </a:ext>
              </a:extLst>
            </p:cNvPr>
            <p:cNvSpPr/>
            <p:nvPr/>
          </p:nvSpPr>
          <p:spPr>
            <a:xfrm>
              <a:off x="655834" y="4215830"/>
              <a:ext cx="821933" cy="308225"/>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tangle 10">
              <a:extLst>
                <a:ext uri="{FF2B5EF4-FFF2-40B4-BE49-F238E27FC236}">
                  <a16:creationId xmlns:a16="http://schemas.microsoft.com/office/drawing/2014/main" id="{BBF8C8F9-D2D3-48C1-8E22-092806E722C1}"/>
                </a:ext>
              </a:extLst>
            </p:cNvPr>
            <p:cNvSpPr/>
            <p:nvPr/>
          </p:nvSpPr>
          <p:spPr>
            <a:xfrm>
              <a:off x="643847" y="5801474"/>
              <a:ext cx="821933" cy="339047"/>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tangle 11">
              <a:extLst>
                <a:ext uri="{FF2B5EF4-FFF2-40B4-BE49-F238E27FC236}">
                  <a16:creationId xmlns:a16="http://schemas.microsoft.com/office/drawing/2014/main" id="{703789DE-9C9C-4B35-ABCF-71DD4E28D1B6}"/>
                </a:ext>
              </a:extLst>
            </p:cNvPr>
            <p:cNvSpPr/>
            <p:nvPr/>
          </p:nvSpPr>
          <p:spPr>
            <a:xfrm>
              <a:off x="652409" y="6123397"/>
              <a:ext cx="821933" cy="308225"/>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tangle 12">
              <a:extLst>
                <a:ext uri="{FF2B5EF4-FFF2-40B4-BE49-F238E27FC236}">
                  <a16:creationId xmlns:a16="http://schemas.microsoft.com/office/drawing/2014/main" id="{AF74AAD1-5594-4674-91B6-3FA06AF76E42}"/>
                </a:ext>
              </a:extLst>
            </p:cNvPr>
            <p:cNvSpPr/>
            <p:nvPr/>
          </p:nvSpPr>
          <p:spPr>
            <a:xfrm>
              <a:off x="666109" y="3861371"/>
              <a:ext cx="821933" cy="339047"/>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tangle 13">
              <a:extLst>
                <a:ext uri="{FF2B5EF4-FFF2-40B4-BE49-F238E27FC236}">
                  <a16:creationId xmlns:a16="http://schemas.microsoft.com/office/drawing/2014/main" id="{F9413C79-0EAA-418D-8F56-153E37576521}"/>
                </a:ext>
              </a:extLst>
            </p:cNvPr>
            <p:cNvSpPr/>
            <p:nvPr/>
          </p:nvSpPr>
          <p:spPr>
            <a:xfrm>
              <a:off x="5186738" y="3255195"/>
              <a:ext cx="821933" cy="339047"/>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tangle 14">
              <a:extLst>
                <a:ext uri="{FF2B5EF4-FFF2-40B4-BE49-F238E27FC236}">
                  <a16:creationId xmlns:a16="http://schemas.microsoft.com/office/drawing/2014/main" id="{7C631289-C8EA-4357-A530-65CC4C3C50C8}"/>
                </a:ext>
              </a:extLst>
            </p:cNvPr>
            <p:cNvSpPr/>
            <p:nvPr/>
          </p:nvSpPr>
          <p:spPr>
            <a:xfrm>
              <a:off x="5186738" y="3573694"/>
              <a:ext cx="821933" cy="339047"/>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tangle 15">
              <a:extLst>
                <a:ext uri="{FF2B5EF4-FFF2-40B4-BE49-F238E27FC236}">
                  <a16:creationId xmlns:a16="http://schemas.microsoft.com/office/drawing/2014/main" id="{D462A4ED-A837-4359-91CE-89FA10244CE8}"/>
                </a:ext>
              </a:extLst>
            </p:cNvPr>
            <p:cNvSpPr/>
            <p:nvPr/>
          </p:nvSpPr>
          <p:spPr>
            <a:xfrm>
              <a:off x="5155916" y="6429910"/>
              <a:ext cx="821933" cy="339047"/>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tangle 16">
              <a:extLst>
                <a:ext uri="{FF2B5EF4-FFF2-40B4-BE49-F238E27FC236}">
                  <a16:creationId xmlns:a16="http://schemas.microsoft.com/office/drawing/2014/main" id="{2B9B8167-742A-4F6A-A132-2F2A5142D691}"/>
                </a:ext>
              </a:extLst>
            </p:cNvPr>
            <p:cNvSpPr/>
            <p:nvPr/>
          </p:nvSpPr>
          <p:spPr>
            <a:xfrm>
              <a:off x="5174751" y="5493248"/>
              <a:ext cx="821933" cy="339047"/>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126779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9ED4DB-8A1C-472B-9767-0581790C1DD4}"/>
              </a:ext>
            </a:extLst>
          </p:cNvPr>
          <p:cNvPicPr>
            <a:picLocks noChangeAspect="1"/>
          </p:cNvPicPr>
          <p:nvPr/>
        </p:nvPicPr>
        <p:blipFill>
          <a:blip r:embed="rId2"/>
          <a:stretch>
            <a:fillRect/>
          </a:stretch>
        </p:blipFill>
        <p:spPr>
          <a:xfrm>
            <a:off x="5091895" y="2155568"/>
            <a:ext cx="1121120" cy="4509392"/>
          </a:xfrm>
          <a:prstGeom prst="rect">
            <a:avLst/>
          </a:prstGeom>
        </p:spPr>
      </p:pic>
      <p:sp>
        <p:nvSpPr>
          <p:cNvPr id="7" name="Title 1">
            <a:extLst>
              <a:ext uri="{FF2B5EF4-FFF2-40B4-BE49-F238E27FC236}">
                <a16:creationId xmlns:a16="http://schemas.microsoft.com/office/drawing/2014/main" id="{5BA6FAD5-4A30-4D52-989B-8CF2AF3C8CBE}"/>
              </a:ext>
            </a:extLst>
          </p:cNvPr>
          <p:cNvSpPr>
            <a:spLocks noGrp="1"/>
          </p:cNvSpPr>
          <p:nvPr>
            <p:ph type="title"/>
          </p:nvPr>
        </p:nvSpPr>
        <p:spPr>
          <a:xfrm>
            <a:off x="686160" y="1399232"/>
            <a:ext cx="7771680" cy="613146"/>
          </a:xfrm>
        </p:spPr>
        <p:txBody>
          <a:bodyPr/>
          <a:lstStyle/>
          <a:p>
            <a:r>
              <a:rPr lang="nl-NL" dirty="0" err="1">
                <a:latin typeface="Bahnschrift SemiBold" panose="020B0502040204020203" pitchFamily="34" charset="0"/>
              </a:rPr>
              <a:t>Prediction</a:t>
            </a:r>
            <a:br>
              <a:rPr lang="nl-NL" dirty="0">
                <a:latin typeface="Bahnschrift SemiBold" panose="020B0502040204020203" pitchFamily="34" charset="0"/>
              </a:rPr>
            </a:br>
            <a:r>
              <a:rPr lang="nl-NL" sz="3200" dirty="0" err="1">
                <a:solidFill>
                  <a:schemeClr val="accent2"/>
                </a:solidFill>
                <a:latin typeface="Bahnschrift SemiBold" panose="020B0502040204020203" pitchFamily="34" charset="0"/>
              </a:rPr>
              <a:t>Classify</a:t>
            </a:r>
            <a:r>
              <a:rPr lang="nl-NL" sz="3200" dirty="0">
                <a:solidFill>
                  <a:schemeClr val="accent2"/>
                </a:solidFill>
                <a:latin typeface="Bahnschrift SemiBold" panose="020B0502040204020203" pitchFamily="34" charset="0"/>
              </a:rPr>
              <a:t> </a:t>
            </a:r>
            <a:r>
              <a:rPr lang="nl-NL" sz="3200" dirty="0" err="1">
                <a:solidFill>
                  <a:schemeClr val="accent2"/>
                </a:solidFill>
                <a:latin typeface="Bahnschrift SemiBold" panose="020B0502040204020203" pitchFamily="34" charset="0"/>
              </a:rPr>
              <a:t>it</a:t>
            </a:r>
            <a:r>
              <a:rPr lang="nl-NL" sz="3200" dirty="0">
                <a:solidFill>
                  <a:schemeClr val="accent2"/>
                </a:solidFill>
                <a:latin typeface="Bahnschrift SemiBold" panose="020B0502040204020203" pitchFamily="34" charset="0"/>
              </a:rPr>
              <a:t> as </a:t>
            </a:r>
            <a:r>
              <a:rPr lang="nl-NL" sz="3200" dirty="0" err="1">
                <a:solidFill>
                  <a:schemeClr val="accent2"/>
                </a:solidFill>
                <a:latin typeface="Bahnschrift SemiBold" panose="020B0502040204020203" pitchFamily="34" charset="0"/>
              </a:rPr>
              <a:t>either</a:t>
            </a:r>
            <a:r>
              <a:rPr lang="nl-NL" sz="3200" dirty="0">
                <a:solidFill>
                  <a:schemeClr val="accent2"/>
                </a:solidFill>
                <a:latin typeface="Bahnschrift SemiBold" panose="020B0502040204020203" pitchFamily="34" charset="0"/>
              </a:rPr>
              <a:t> X or 0?</a:t>
            </a:r>
            <a:br>
              <a:rPr lang="nl-NL" dirty="0">
                <a:latin typeface="Bahnschrift SemiBold" panose="020B0502040204020203" pitchFamily="34" charset="0"/>
              </a:rPr>
            </a:br>
            <a:endParaRPr lang="nl-NL" dirty="0">
              <a:solidFill>
                <a:schemeClr val="accent2"/>
              </a:solidFill>
              <a:latin typeface="Bahnschrift SemiBold" panose="020B0502040204020203" pitchFamily="34" charset="0"/>
            </a:endParaRPr>
          </a:p>
        </p:txBody>
      </p:sp>
      <p:sp>
        <p:nvSpPr>
          <p:cNvPr id="4" name="TextBox 3">
            <a:extLst>
              <a:ext uri="{FF2B5EF4-FFF2-40B4-BE49-F238E27FC236}">
                <a16:creationId xmlns:a16="http://schemas.microsoft.com/office/drawing/2014/main" id="{3BCBCFED-97C4-515A-5B25-8EEB943ABCE7}"/>
              </a:ext>
            </a:extLst>
          </p:cNvPr>
          <p:cNvSpPr txBox="1"/>
          <p:nvPr/>
        </p:nvSpPr>
        <p:spPr>
          <a:xfrm>
            <a:off x="609600" y="2012378"/>
            <a:ext cx="4572000" cy="523220"/>
          </a:xfrm>
          <a:prstGeom prst="rect">
            <a:avLst/>
          </a:prstGeom>
          <a:noFill/>
        </p:spPr>
        <p:txBody>
          <a:bodyPr wrap="square">
            <a:spAutoFit/>
          </a:bodyPr>
          <a:lstStyle/>
          <a:p>
            <a:r>
              <a:rPr lang="nl-NL" sz="2800" dirty="0">
                <a:latin typeface="Bahnschrift SemiBold" panose="020B0502040204020203" pitchFamily="34" charset="0"/>
              </a:rPr>
              <a:t>new input vector</a:t>
            </a:r>
            <a:endParaRPr lang="nl-NL" sz="2800" dirty="0"/>
          </a:p>
        </p:txBody>
      </p:sp>
    </p:spTree>
    <p:extLst>
      <p:ext uri="{BB962C8B-B14F-4D97-AF65-F5344CB8AC3E}">
        <p14:creationId xmlns:p14="http://schemas.microsoft.com/office/powerpoint/2010/main" val="1240538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D251-914D-4A7E-B415-F3BE862E12B6}"/>
              </a:ext>
            </a:extLst>
          </p:cNvPr>
          <p:cNvSpPr>
            <a:spLocks noGrp="1"/>
          </p:cNvSpPr>
          <p:nvPr>
            <p:ph type="title"/>
          </p:nvPr>
        </p:nvSpPr>
        <p:spPr>
          <a:xfrm>
            <a:off x="798816" y="588932"/>
            <a:ext cx="7771680" cy="787805"/>
          </a:xfrm>
        </p:spPr>
        <p:txBody>
          <a:bodyPr/>
          <a:lstStyle/>
          <a:p>
            <a:r>
              <a:rPr lang="nl-NL" sz="4000" dirty="0" err="1">
                <a:latin typeface="Bahnschrift SemiBold" panose="020B0502040204020203" pitchFamily="34" charset="0"/>
              </a:rPr>
              <a:t>Convolution</a:t>
            </a:r>
            <a:r>
              <a:rPr lang="nl-NL" sz="4000" dirty="0">
                <a:latin typeface="Bahnschrift SemiBold" panose="020B0502040204020203" pitchFamily="34" charset="0"/>
              </a:rPr>
              <a:t> NN</a:t>
            </a:r>
          </a:p>
        </p:txBody>
      </p:sp>
      <p:pic>
        <p:nvPicPr>
          <p:cNvPr id="4" name="Picture 3" descr="A close up of a map&#10;&#10;Description automatically generated">
            <a:extLst>
              <a:ext uri="{FF2B5EF4-FFF2-40B4-BE49-F238E27FC236}">
                <a16:creationId xmlns:a16="http://schemas.microsoft.com/office/drawing/2014/main" id="{06A70AE3-B3DF-4DE7-90C9-8C93AC828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799" y="3515096"/>
            <a:ext cx="8340127" cy="3012258"/>
          </a:xfrm>
          <a:prstGeom prst="rect">
            <a:avLst/>
          </a:prstGeom>
        </p:spPr>
      </p:pic>
      <p:sp>
        <p:nvSpPr>
          <p:cNvPr id="8" name="Text Placeholder 2">
            <a:extLst>
              <a:ext uri="{FF2B5EF4-FFF2-40B4-BE49-F238E27FC236}">
                <a16:creationId xmlns:a16="http://schemas.microsoft.com/office/drawing/2014/main" id="{E09B32C4-56A6-4055-B1C9-44CD7E31D81F}"/>
              </a:ext>
            </a:extLst>
          </p:cNvPr>
          <p:cNvSpPr txBox="1">
            <a:spLocks/>
          </p:cNvSpPr>
          <p:nvPr/>
        </p:nvSpPr>
        <p:spPr>
          <a:xfrm>
            <a:off x="915667" y="1259986"/>
            <a:ext cx="8090899" cy="2280862"/>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C00000"/>
                </a:solidFill>
                <a:latin typeface="Bahnschrift SemiBold" panose="020B0502040204020203" pitchFamily="34" charset="0"/>
              </a:rPr>
              <a:t>Feed-forward neural network=&gt; connectivity pattern=&gt; inspiration=&gt;visual cortex</a:t>
            </a:r>
          </a:p>
          <a:p>
            <a:r>
              <a:rPr lang="en-US" sz="2400" dirty="0">
                <a:solidFill>
                  <a:srgbClr val="C00000"/>
                </a:solidFill>
                <a:latin typeface="Bahnschrift SemiBold" panose="020B0502040204020203" pitchFamily="34" charset="0"/>
              </a:rPr>
              <a:t>e.g. small regions of neurons</a:t>
            </a:r>
          </a:p>
          <a:p>
            <a:endParaRPr lang="en-US" sz="3200" dirty="0">
              <a:solidFill>
                <a:srgbClr val="C00000"/>
              </a:solidFill>
              <a:latin typeface="medium-content-serif-font"/>
            </a:endParaRPr>
          </a:p>
          <a:p>
            <a:endParaRPr lang="en-US" sz="1200" kern="0" dirty="0">
              <a:solidFill>
                <a:sysClr val="windowText" lastClr="000000"/>
              </a:solidFill>
              <a:latin typeface="medium-content-serif-font"/>
            </a:endParaRPr>
          </a:p>
        </p:txBody>
      </p:sp>
    </p:spTree>
    <p:extLst>
      <p:ext uri="{BB962C8B-B14F-4D97-AF65-F5344CB8AC3E}">
        <p14:creationId xmlns:p14="http://schemas.microsoft.com/office/powerpoint/2010/main" val="2703865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B7B7F140-BC7D-4DBF-A820-49B6A9BCF821}"/>
              </a:ext>
            </a:extLst>
          </p:cNvPr>
          <p:cNvPicPr>
            <a:picLocks noChangeAspect="1"/>
          </p:cNvPicPr>
          <p:nvPr/>
        </p:nvPicPr>
        <p:blipFill rotWithShape="1">
          <a:blip r:embed="rId2"/>
          <a:srcRect b="3846"/>
          <a:stretch/>
        </p:blipFill>
        <p:spPr>
          <a:xfrm>
            <a:off x="750013" y="1813805"/>
            <a:ext cx="8270696" cy="5008234"/>
          </a:xfrm>
          <a:prstGeom prst="rect">
            <a:avLst/>
          </a:prstGeom>
        </p:spPr>
      </p:pic>
      <p:sp>
        <p:nvSpPr>
          <p:cNvPr id="2" name="Title 1">
            <a:extLst>
              <a:ext uri="{FF2B5EF4-FFF2-40B4-BE49-F238E27FC236}">
                <a16:creationId xmlns:a16="http://schemas.microsoft.com/office/drawing/2014/main" id="{9FE606D7-D70D-492C-812B-29D65560F350}"/>
              </a:ext>
            </a:extLst>
          </p:cNvPr>
          <p:cNvSpPr>
            <a:spLocks noGrp="1"/>
          </p:cNvSpPr>
          <p:nvPr>
            <p:ph type="title"/>
          </p:nvPr>
        </p:nvSpPr>
        <p:spPr>
          <a:xfrm>
            <a:off x="685800" y="609480"/>
            <a:ext cx="7923944" cy="592596"/>
          </a:xfrm>
        </p:spPr>
        <p:txBody>
          <a:bodyPr/>
          <a:lstStyle/>
          <a:p>
            <a:r>
              <a:rPr lang="nl-NL" sz="4000" dirty="0" err="1">
                <a:latin typeface="Bahnschrift SemiBold" panose="020B0502040204020203" pitchFamily="34" charset="0"/>
              </a:rPr>
              <a:t>Comparing</a:t>
            </a:r>
            <a:r>
              <a:rPr lang="nl-NL" sz="4000" dirty="0">
                <a:latin typeface="Bahnschrift SemiBold" panose="020B0502040204020203" pitchFamily="34" charset="0"/>
              </a:rPr>
              <a:t> input </a:t>
            </a:r>
            <a:r>
              <a:rPr lang="nl-NL" sz="4000" dirty="0" err="1">
                <a:latin typeface="Bahnschrift SemiBold" panose="020B0502040204020203" pitchFamily="34" charset="0"/>
              </a:rPr>
              <a:t>with</a:t>
            </a:r>
            <a:r>
              <a:rPr lang="nl-NL" sz="4000" dirty="0">
                <a:latin typeface="Bahnschrift SemiBold" panose="020B0502040204020203" pitchFamily="34" charset="0"/>
              </a:rPr>
              <a:t> X vector</a:t>
            </a:r>
          </a:p>
        </p:txBody>
      </p:sp>
      <p:sp>
        <p:nvSpPr>
          <p:cNvPr id="9" name="TextBox 8">
            <a:extLst>
              <a:ext uri="{FF2B5EF4-FFF2-40B4-BE49-F238E27FC236}">
                <a16:creationId xmlns:a16="http://schemas.microsoft.com/office/drawing/2014/main" id="{C442CA0E-A36C-4F9E-9473-F91DB508804F}"/>
              </a:ext>
            </a:extLst>
          </p:cNvPr>
          <p:cNvSpPr txBox="1"/>
          <p:nvPr/>
        </p:nvSpPr>
        <p:spPr>
          <a:xfrm>
            <a:off x="2157573" y="3020602"/>
            <a:ext cx="811659" cy="400110"/>
          </a:xfrm>
          <a:prstGeom prst="rect">
            <a:avLst/>
          </a:prstGeom>
          <a:noFill/>
        </p:spPr>
        <p:txBody>
          <a:bodyPr wrap="square" rtlCol="0">
            <a:spAutoFit/>
          </a:bodyPr>
          <a:lstStyle/>
          <a:p>
            <a:r>
              <a:rPr lang="nl-NL" sz="2000" dirty="0" err="1">
                <a:solidFill>
                  <a:schemeClr val="accent2"/>
                </a:solidFill>
                <a:latin typeface="Bahnschrift SemiBold" panose="020B0502040204020203" pitchFamily="34" charset="0"/>
                <a:sym typeface="Symbol" panose="05050102010706020507" pitchFamily="18" charset="2"/>
              </a:rPr>
              <a:t>Sum</a:t>
            </a:r>
            <a:endParaRPr lang="nl-NL" sz="2000" dirty="0">
              <a:solidFill>
                <a:schemeClr val="accent2"/>
              </a:solidFill>
            </a:endParaRPr>
          </a:p>
        </p:txBody>
      </p:sp>
      <p:sp>
        <p:nvSpPr>
          <p:cNvPr id="10" name="Arrow: Notched Right 9">
            <a:extLst>
              <a:ext uri="{FF2B5EF4-FFF2-40B4-BE49-F238E27FC236}">
                <a16:creationId xmlns:a16="http://schemas.microsoft.com/office/drawing/2014/main" id="{316980B6-4D05-4F8E-BAD4-E90793178921}"/>
              </a:ext>
            </a:extLst>
          </p:cNvPr>
          <p:cNvSpPr/>
          <p:nvPr/>
        </p:nvSpPr>
        <p:spPr>
          <a:xfrm>
            <a:off x="2229492" y="3482938"/>
            <a:ext cx="626724" cy="616449"/>
          </a:xfrm>
          <a:prstGeom prst="notchedRightArrow">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Arrow: Notched Right 10">
            <a:extLst>
              <a:ext uri="{FF2B5EF4-FFF2-40B4-BE49-F238E27FC236}">
                <a16:creationId xmlns:a16="http://schemas.microsoft.com/office/drawing/2014/main" id="{3E25A410-55CE-4AF0-AD2F-E3A41F56541E}"/>
              </a:ext>
            </a:extLst>
          </p:cNvPr>
          <p:cNvSpPr/>
          <p:nvPr/>
        </p:nvSpPr>
        <p:spPr>
          <a:xfrm rot="10800000">
            <a:off x="6327167" y="3462390"/>
            <a:ext cx="669533" cy="655833"/>
          </a:xfrm>
          <a:prstGeom prst="notchedRightArrow">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tangle 11">
            <a:extLst>
              <a:ext uri="{FF2B5EF4-FFF2-40B4-BE49-F238E27FC236}">
                <a16:creationId xmlns:a16="http://schemas.microsoft.com/office/drawing/2014/main" id="{87E3E808-AF72-49E3-A884-7F7E9D0903A7}"/>
              </a:ext>
            </a:extLst>
          </p:cNvPr>
          <p:cNvSpPr/>
          <p:nvPr/>
        </p:nvSpPr>
        <p:spPr>
          <a:xfrm>
            <a:off x="6423750" y="2966931"/>
            <a:ext cx="705642" cy="400110"/>
          </a:xfrm>
          <a:prstGeom prst="rect">
            <a:avLst/>
          </a:prstGeom>
        </p:spPr>
        <p:txBody>
          <a:bodyPr wrap="none">
            <a:spAutoFit/>
          </a:bodyPr>
          <a:lstStyle/>
          <a:p>
            <a:r>
              <a:rPr lang="nl-NL" sz="2000" dirty="0" err="1">
                <a:solidFill>
                  <a:schemeClr val="accent2"/>
                </a:solidFill>
                <a:latin typeface="Bahnschrift SemiBold" panose="020B0502040204020203" pitchFamily="34" charset="0"/>
                <a:sym typeface="Symbol" panose="05050102010706020507" pitchFamily="18" charset="2"/>
              </a:rPr>
              <a:t>Sum</a:t>
            </a:r>
            <a:endParaRPr lang="nl-NL" sz="2000" dirty="0">
              <a:solidFill>
                <a:schemeClr val="accent2"/>
              </a:solidFill>
              <a:latin typeface="Bahnschrift SemiBold" panose="020B0502040204020203" pitchFamily="34" charset="0"/>
            </a:endParaRPr>
          </a:p>
        </p:txBody>
      </p:sp>
      <p:grpSp>
        <p:nvGrpSpPr>
          <p:cNvPr id="35" name="Group 34">
            <a:extLst>
              <a:ext uri="{FF2B5EF4-FFF2-40B4-BE49-F238E27FC236}">
                <a16:creationId xmlns:a16="http://schemas.microsoft.com/office/drawing/2014/main" id="{7C627510-75A0-447A-80CE-7CF38DFC5806}"/>
              </a:ext>
            </a:extLst>
          </p:cNvPr>
          <p:cNvGrpSpPr/>
          <p:nvPr/>
        </p:nvGrpSpPr>
        <p:grpSpPr>
          <a:xfrm>
            <a:off x="7580617" y="1962365"/>
            <a:ext cx="1142144" cy="4798030"/>
            <a:chOff x="7590891" y="1808251"/>
            <a:chExt cx="1142144" cy="4777483"/>
          </a:xfrm>
        </p:grpSpPr>
        <p:sp>
          <p:nvSpPr>
            <p:cNvPr id="13" name="Rectangle 12">
              <a:extLst>
                <a:ext uri="{FF2B5EF4-FFF2-40B4-BE49-F238E27FC236}">
                  <a16:creationId xmlns:a16="http://schemas.microsoft.com/office/drawing/2014/main" id="{91B07415-8519-44CF-8856-E6B7B9F34459}"/>
                </a:ext>
              </a:extLst>
            </p:cNvPr>
            <p:cNvSpPr/>
            <p:nvPr/>
          </p:nvSpPr>
          <p:spPr>
            <a:xfrm>
              <a:off x="7592602" y="1808251"/>
              <a:ext cx="1099334" cy="318499"/>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tangle 16">
              <a:extLst>
                <a:ext uri="{FF2B5EF4-FFF2-40B4-BE49-F238E27FC236}">
                  <a16:creationId xmlns:a16="http://schemas.microsoft.com/office/drawing/2014/main" id="{F78BA6D3-4CDC-4644-B41D-8F085826BEF8}"/>
                </a:ext>
              </a:extLst>
            </p:cNvPr>
            <p:cNvSpPr/>
            <p:nvPr/>
          </p:nvSpPr>
          <p:spPr>
            <a:xfrm>
              <a:off x="7590891" y="2938409"/>
              <a:ext cx="1142144" cy="421240"/>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Rectangle 19">
              <a:extLst>
                <a:ext uri="{FF2B5EF4-FFF2-40B4-BE49-F238E27FC236}">
                  <a16:creationId xmlns:a16="http://schemas.microsoft.com/office/drawing/2014/main" id="{ACF213D2-9A78-47FF-939D-9A4EACC59BB1}"/>
                </a:ext>
              </a:extLst>
            </p:cNvPr>
            <p:cNvSpPr/>
            <p:nvPr/>
          </p:nvSpPr>
          <p:spPr>
            <a:xfrm>
              <a:off x="7620001" y="5804900"/>
              <a:ext cx="1102760" cy="369869"/>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Rectangle 20">
              <a:extLst>
                <a:ext uri="{FF2B5EF4-FFF2-40B4-BE49-F238E27FC236}">
                  <a16:creationId xmlns:a16="http://schemas.microsoft.com/office/drawing/2014/main" id="{CA1031AA-1E35-40D9-8775-9DC447266321}"/>
                </a:ext>
              </a:extLst>
            </p:cNvPr>
            <p:cNvSpPr/>
            <p:nvPr/>
          </p:nvSpPr>
          <p:spPr>
            <a:xfrm>
              <a:off x="7618287" y="6226139"/>
              <a:ext cx="1083924" cy="359595"/>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tangle 21">
              <a:extLst>
                <a:ext uri="{FF2B5EF4-FFF2-40B4-BE49-F238E27FC236}">
                  <a16:creationId xmlns:a16="http://schemas.microsoft.com/office/drawing/2014/main" id="{E8FFC900-D4CF-458E-98B0-1B5FE2008D40}"/>
                </a:ext>
              </a:extLst>
            </p:cNvPr>
            <p:cNvSpPr/>
            <p:nvPr/>
          </p:nvSpPr>
          <p:spPr>
            <a:xfrm>
              <a:off x="7609726" y="3389625"/>
              <a:ext cx="1113033" cy="401539"/>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6" name="Group 35">
            <a:extLst>
              <a:ext uri="{FF2B5EF4-FFF2-40B4-BE49-F238E27FC236}">
                <a16:creationId xmlns:a16="http://schemas.microsoft.com/office/drawing/2014/main" id="{B4F42A4E-537F-4BF8-9AB9-11328948AF19}"/>
              </a:ext>
            </a:extLst>
          </p:cNvPr>
          <p:cNvGrpSpPr/>
          <p:nvPr/>
        </p:nvGrpSpPr>
        <p:grpSpPr>
          <a:xfrm>
            <a:off x="849321" y="1970925"/>
            <a:ext cx="1142144" cy="4777483"/>
            <a:chOff x="7590891" y="1808251"/>
            <a:chExt cx="1142144" cy="4777483"/>
          </a:xfrm>
        </p:grpSpPr>
        <p:sp>
          <p:nvSpPr>
            <p:cNvPr id="37" name="Rectangle 36">
              <a:extLst>
                <a:ext uri="{FF2B5EF4-FFF2-40B4-BE49-F238E27FC236}">
                  <a16:creationId xmlns:a16="http://schemas.microsoft.com/office/drawing/2014/main" id="{5BFF2245-23E2-4841-A9B3-5729A9252A92}"/>
                </a:ext>
              </a:extLst>
            </p:cNvPr>
            <p:cNvSpPr/>
            <p:nvPr/>
          </p:nvSpPr>
          <p:spPr>
            <a:xfrm>
              <a:off x="7592602" y="1808251"/>
              <a:ext cx="1099334" cy="318499"/>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Rectangle 37">
              <a:extLst>
                <a:ext uri="{FF2B5EF4-FFF2-40B4-BE49-F238E27FC236}">
                  <a16:creationId xmlns:a16="http://schemas.microsoft.com/office/drawing/2014/main" id="{076B93C8-DE12-4795-B10F-D1807F2828C9}"/>
                </a:ext>
              </a:extLst>
            </p:cNvPr>
            <p:cNvSpPr/>
            <p:nvPr/>
          </p:nvSpPr>
          <p:spPr>
            <a:xfrm>
              <a:off x="7590891" y="2938409"/>
              <a:ext cx="1142144" cy="421240"/>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9" name="Rectangle 38">
              <a:extLst>
                <a:ext uri="{FF2B5EF4-FFF2-40B4-BE49-F238E27FC236}">
                  <a16:creationId xmlns:a16="http://schemas.microsoft.com/office/drawing/2014/main" id="{1701EB3B-E352-4E52-A6E9-1F4EFD8D5784}"/>
                </a:ext>
              </a:extLst>
            </p:cNvPr>
            <p:cNvSpPr/>
            <p:nvPr/>
          </p:nvSpPr>
          <p:spPr>
            <a:xfrm>
              <a:off x="7620001" y="5804900"/>
              <a:ext cx="1102760" cy="369869"/>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Rectangle 39">
              <a:extLst>
                <a:ext uri="{FF2B5EF4-FFF2-40B4-BE49-F238E27FC236}">
                  <a16:creationId xmlns:a16="http://schemas.microsoft.com/office/drawing/2014/main" id="{56DE4F8D-4CF6-4E00-BFD9-588D612B7936}"/>
                </a:ext>
              </a:extLst>
            </p:cNvPr>
            <p:cNvSpPr/>
            <p:nvPr/>
          </p:nvSpPr>
          <p:spPr>
            <a:xfrm>
              <a:off x="7618287" y="6226139"/>
              <a:ext cx="1083924" cy="359595"/>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Rectangle 40">
              <a:extLst>
                <a:ext uri="{FF2B5EF4-FFF2-40B4-BE49-F238E27FC236}">
                  <a16:creationId xmlns:a16="http://schemas.microsoft.com/office/drawing/2014/main" id="{4E89970C-E652-4867-927C-AD5CFB53B12B}"/>
                </a:ext>
              </a:extLst>
            </p:cNvPr>
            <p:cNvSpPr/>
            <p:nvPr/>
          </p:nvSpPr>
          <p:spPr>
            <a:xfrm>
              <a:off x="7609726" y="3389625"/>
              <a:ext cx="1113033" cy="401539"/>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42" name="TextBox 41">
            <a:extLst>
              <a:ext uri="{FF2B5EF4-FFF2-40B4-BE49-F238E27FC236}">
                <a16:creationId xmlns:a16="http://schemas.microsoft.com/office/drawing/2014/main" id="{5FF1B0EB-8103-49DA-A3F5-28946FA7DA05}"/>
              </a:ext>
            </a:extLst>
          </p:cNvPr>
          <p:cNvSpPr txBox="1"/>
          <p:nvPr/>
        </p:nvSpPr>
        <p:spPr>
          <a:xfrm>
            <a:off x="4171307" y="5280916"/>
            <a:ext cx="750014" cy="461665"/>
          </a:xfrm>
          <a:prstGeom prst="rect">
            <a:avLst/>
          </a:prstGeom>
          <a:noFill/>
        </p:spPr>
        <p:txBody>
          <a:bodyPr wrap="square" rtlCol="0">
            <a:spAutoFit/>
          </a:bodyPr>
          <a:lstStyle/>
          <a:p>
            <a:r>
              <a:rPr lang="nl-NL" sz="2400" dirty="0">
                <a:solidFill>
                  <a:schemeClr val="tx1">
                    <a:lumMod val="65000"/>
                    <a:lumOff val="35000"/>
                  </a:schemeClr>
                </a:solidFill>
                <a:latin typeface="Daytona" panose="020B0604020202020204" pitchFamily="34" charset="0"/>
                <a:cs typeface="Aharoni" panose="02010803020104030203" pitchFamily="2" charset="-79"/>
              </a:rPr>
              <a:t>.91</a:t>
            </a:r>
          </a:p>
        </p:txBody>
      </p:sp>
      <p:sp>
        <p:nvSpPr>
          <p:cNvPr id="43" name="TextBox 42">
            <a:extLst>
              <a:ext uri="{FF2B5EF4-FFF2-40B4-BE49-F238E27FC236}">
                <a16:creationId xmlns:a16="http://schemas.microsoft.com/office/drawing/2014/main" id="{63F02BC4-333C-4706-8ADB-36CAA9E3B29E}"/>
              </a:ext>
            </a:extLst>
          </p:cNvPr>
          <p:cNvSpPr txBox="1"/>
          <p:nvPr/>
        </p:nvSpPr>
        <p:spPr>
          <a:xfrm>
            <a:off x="698642" y="1448656"/>
            <a:ext cx="1561672" cy="400110"/>
          </a:xfrm>
          <a:prstGeom prst="rect">
            <a:avLst/>
          </a:prstGeom>
          <a:noFill/>
        </p:spPr>
        <p:txBody>
          <a:bodyPr wrap="square" rtlCol="0">
            <a:spAutoFit/>
          </a:bodyPr>
          <a:lstStyle/>
          <a:p>
            <a:r>
              <a:rPr lang="nl-NL" sz="2000" dirty="0">
                <a:solidFill>
                  <a:schemeClr val="accent2"/>
                </a:solidFill>
                <a:latin typeface="Bahnschrift SemiBold" panose="020B0502040204020203" pitchFamily="34" charset="0"/>
              </a:rPr>
              <a:t>Input vector</a:t>
            </a:r>
          </a:p>
        </p:txBody>
      </p:sp>
      <p:sp>
        <p:nvSpPr>
          <p:cNvPr id="44" name="TextBox 43">
            <a:extLst>
              <a:ext uri="{FF2B5EF4-FFF2-40B4-BE49-F238E27FC236}">
                <a16:creationId xmlns:a16="http://schemas.microsoft.com/office/drawing/2014/main" id="{BDFCF00A-E73D-44C8-BBA2-D8B2F66AB18A}"/>
              </a:ext>
            </a:extLst>
          </p:cNvPr>
          <p:cNvSpPr txBox="1"/>
          <p:nvPr/>
        </p:nvSpPr>
        <p:spPr>
          <a:xfrm>
            <a:off x="7582328" y="1446943"/>
            <a:ext cx="1561672" cy="400110"/>
          </a:xfrm>
          <a:prstGeom prst="rect">
            <a:avLst/>
          </a:prstGeom>
          <a:noFill/>
        </p:spPr>
        <p:txBody>
          <a:bodyPr wrap="square" rtlCol="0">
            <a:spAutoFit/>
          </a:bodyPr>
          <a:lstStyle/>
          <a:p>
            <a:r>
              <a:rPr lang="nl-NL" sz="2000" dirty="0">
                <a:solidFill>
                  <a:schemeClr val="accent2"/>
                </a:solidFill>
                <a:latin typeface="Bahnschrift SemiBold" panose="020B0502040204020203" pitchFamily="34" charset="0"/>
              </a:rPr>
              <a:t>X vector</a:t>
            </a:r>
          </a:p>
        </p:txBody>
      </p:sp>
      <p:sp>
        <p:nvSpPr>
          <p:cNvPr id="46" name="Oval 45">
            <a:extLst>
              <a:ext uri="{FF2B5EF4-FFF2-40B4-BE49-F238E27FC236}">
                <a16:creationId xmlns:a16="http://schemas.microsoft.com/office/drawing/2014/main" id="{04FE2FC2-15A6-4727-8224-3E5C6E3728B2}"/>
              </a:ext>
            </a:extLst>
          </p:cNvPr>
          <p:cNvSpPr/>
          <p:nvPr/>
        </p:nvSpPr>
        <p:spPr>
          <a:xfrm>
            <a:off x="4006922" y="5034336"/>
            <a:ext cx="976045" cy="996592"/>
          </a:xfrm>
          <a:prstGeom prst="ellipse">
            <a:avLst/>
          </a:prstGeom>
          <a:solidFill>
            <a:schemeClr val="accent1">
              <a:alpha val="7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chemeClr val="accent2"/>
              </a:solidFill>
            </a:endParaRPr>
          </a:p>
        </p:txBody>
      </p:sp>
    </p:spTree>
    <p:extLst>
      <p:ext uri="{BB962C8B-B14F-4D97-AF65-F5344CB8AC3E}">
        <p14:creationId xmlns:p14="http://schemas.microsoft.com/office/powerpoint/2010/main" val="351559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9C680E-E388-4C94-8F16-F34178DC25BB}"/>
              </a:ext>
            </a:extLst>
          </p:cNvPr>
          <p:cNvSpPr>
            <a:spLocks noGrp="1"/>
          </p:cNvSpPr>
          <p:nvPr>
            <p:ph type="title"/>
          </p:nvPr>
        </p:nvSpPr>
        <p:spPr>
          <a:xfrm>
            <a:off x="685800" y="609480"/>
            <a:ext cx="7523252" cy="777531"/>
          </a:xfrm>
        </p:spPr>
        <p:txBody>
          <a:bodyPr/>
          <a:lstStyle/>
          <a:p>
            <a:r>
              <a:rPr lang="nl-NL" sz="4000" dirty="0" err="1">
                <a:latin typeface="Bahnschrift SemiBold" panose="020B0502040204020203" pitchFamily="34" charset="0"/>
              </a:rPr>
              <a:t>Comparing</a:t>
            </a:r>
            <a:r>
              <a:rPr lang="nl-NL" sz="4000" dirty="0">
                <a:latin typeface="Bahnschrift SemiBold" panose="020B0502040204020203" pitchFamily="34" charset="0"/>
              </a:rPr>
              <a:t> input </a:t>
            </a:r>
            <a:r>
              <a:rPr lang="nl-NL" sz="4000" dirty="0" err="1">
                <a:latin typeface="Bahnschrift SemiBold" panose="020B0502040204020203" pitchFamily="34" charset="0"/>
              </a:rPr>
              <a:t>with</a:t>
            </a:r>
            <a:r>
              <a:rPr lang="nl-NL" sz="4000" dirty="0">
                <a:latin typeface="Bahnschrift SemiBold" panose="020B0502040204020203" pitchFamily="34" charset="0"/>
              </a:rPr>
              <a:t> O vector</a:t>
            </a:r>
            <a:endParaRPr lang="nl-NL" sz="4000" dirty="0"/>
          </a:p>
        </p:txBody>
      </p:sp>
      <p:pic>
        <p:nvPicPr>
          <p:cNvPr id="5" name="Picture 4">
            <a:extLst>
              <a:ext uri="{FF2B5EF4-FFF2-40B4-BE49-F238E27FC236}">
                <a16:creationId xmlns:a16="http://schemas.microsoft.com/office/drawing/2014/main" id="{58CEACA9-FAC0-46F6-8E63-70E1C8A08154}"/>
              </a:ext>
            </a:extLst>
          </p:cNvPr>
          <p:cNvPicPr>
            <a:picLocks noChangeAspect="1"/>
          </p:cNvPicPr>
          <p:nvPr/>
        </p:nvPicPr>
        <p:blipFill>
          <a:blip r:embed="rId2"/>
          <a:stretch>
            <a:fillRect/>
          </a:stretch>
        </p:blipFill>
        <p:spPr>
          <a:xfrm>
            <a:off x="750012" y="2053781"/>
            <a:ext cx="8260423" cy="4711752"/>
          </a:xfrm>
          <a:prstGeom prst="rect">
            <a:avLst/>
          </a:prstGeom>
        </p:spPr>
      </p:pic>
      <p:grpSp>
        <p:nvGrpSpPr>
          <p:cNvPr id="12" name="Group 11">
            <a:extLst>
              <a:ext uri="{FF2B5EF4-FFF2-40B4-BE49-F238E27FC236}">
                <a16:creationId xmlns:a16="http://schemas.microsoft.com/office/drawing/2014/main" id="{2AEE1F84-37D1-47BE-A198-5B14C4F02AD9}"/>
              </a:ext>
            </a:extLst>
          </p:cNvPr>
          <p:cNvGrpSpPr/>
          <p:nvPr/>
        </p:nvGrpSpPr>
        <p:grpSpPr>
          <a:xfrm>
            <a:off x="869869" y="2599363"/>
            <a:ext cx="1030850" cy="4089115"/>
            <a:chOff x="869869" y="2178121"/>
            <a:chExt cx="1030850" cy="4089115"/>
          </a:xfrm>
        </p:grpSpPr>
        <p:sp>
          <p:nvSpPr>
            <p:cNvPr id="7" name="Rectangle 6">
              <a:extLst>
                <a:ext uri="{FF2B5EF4-FFF2-40B4-BE49-F238E27FC236}">
                  <a16:creationId xmlns:a16="http://schemas.microsoft.com/office/drawing/2014/main" id="{990B9D6A-F7A8-4C62-B2FD-513A622BAD09}"/>
                </a:ext>
              </a:extLst>
            </p:cNvPr>
            <p:cNvSpPr/>
            <p:nvPr/>
          </p:nvSpPr>
          <p:spPr>
            <a:xfrm>
              <a:off x="871580" y="2178121"/>
              <a:ext cx="1029139" cy="357883"/>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7">
              <a:extLst>
                <a:ext uri="{FF2B5EF4-FFF2-40B4-BE49-F238E27FC236}">
                  <a16:creationId xmlns:a16="http://schemas.microsoft.com/office/drawing/2014/main" id="{77B222C0-0591-43A2-877A-34BF10EF4179}"/>
                </a:ext>
              </a:extLst>
            </p:cNvPr>
            <p:cNvSpPr/>
            <p:nvPr/>
          </p:nvSpPr>
          <p:spPr>
            <a:xfrm>
              <a:off x="869869" y="2558265"/>
              <a:ext cx="1000028" cy="359595"/>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Rectangle 8">
              <a:extLst>
                <a:ext uri="{FF2B5EF4-FFF2-40B4-BE49-F238E27FC236}">
                  <a16:creationId xmlns:a16="http://schemas.microsoft.com/office/drawing/2014/main" id="{99A46162-4307-4988-8975-A6BB00CFD10D}"/>
                </a:ext>
              </a:extLst>
            </p:cNvPr>
            <p:cNvSpPr/>
            <p:nvPr/>
          </p:nvSpPr>
          <p:spPr>
            <a:xfrm>
              <a:off x="888705" y="5887091"/>
              <a:ext cx="950370" cy="380145"/>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tangle 10">
              <a:extLst>
                <a:ext uri="{FF2B5EF4-FFF2-40B4-BE49-F238E27FC236}">
                  <a16:creationId xmlns:a16="http://schemas.microsoft.com/office/drawing/2014/main" id="{4776E81B-58B7-4C74-9C8F-A52C0CD92D58}"/>
                </a:ext>
              </a:extLst>
            </p:cNvPr>
            <p:cNvSpPr/>
            <p:nvPr/>
          </p:nvSpPr>
          <p:spPr>
            <a:xfrm>
              <a:off x="878431" y="4764649"/>
              <a:ext cx="1001741" cy="321058"/>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13" name="Group 12">
            <a:extLst>
              <a:ext uri="{FF2B5EF4-FFF2-40B4-BE49-F238E27FC236}">
                <a16:creationId xmlns:a16="http://schemas.microsoft.com/office/drawing/2014/main" id="{051AB39C-FCA9-4C34-8A84-F1266880E162}"/>
              </a:ext>
            </a:extLst>
          </p:cNvPr>
          <p:cNvGrpSpPr/>
          <p:nvPr/>
        </p:nvGrpSpPr>
        <p:grpSpPr>
          <a:xfrm>
            <a:off x="7856296" y="2577100"/>
            <a:ext cx="1029139" cy="4089117"/>
            <a:chOff x="830484" y="2578812"/>
            <a:chExt cx="1029139" cy="4089117"/>
          </a:xfrm>
        </p:grpSpPr>
        <p:sp>
          <p:nvSpPr>
            <p:cNvPr id="14" name="Rectangle 13">
              <a:extLst>
                <a:ext uri="{FF2B5EF4-FFF2-40B4-BE49-F238E27FC236}">
                  <a16:creationId xmlns:a16="http://schemas.microsoft.com/office/drawing/2014/main" id="{67ED49D5-1AE7-4C79-8057-458EF2FCE956}"/>
                </a:ext>
              </a:extLst>
            </p:cNvPr>
            <p:cNvSpPr/>
            <p:nvPr/>
          </p:nvSpPr>
          <p:spPr>
            <a:xfrm>
              <a:off x="830484" y="2578812"/>
              <a:ext cx="1029139" cy="357883"/>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tangle 14">
              <a:extLst>
                <a:ext uri="{FF2B5EF4-FFF2-40B4-BE49-F238E27FC236}">
                  <a16:creationId xmlns:a16="http://schemas.microsoft.com/office/drawing/2014/main" id="{D21CFBA4-6985-40D3-894E-52FE705904C8}"/>
                </a:ext>
              </a:extLst>
            </p:cNvPr>
            <p:cNvSpPr/>
            <p:nvPr/>
          </p:nvSpPr>
          <p:spPr>
            <a:xfrm>
              <a:off x="849321" y="2958958"/>
              <a:ext cx="1000028" cy="359595"/>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tangle 15">
              <a:extLst>
                <a:ext uri="{FF2B5EF4-FFF2-40B4-BE49-F238E27FC236}">
                  <a16:creationId xmlns:a16="http://schemas.microsoft.com/office/drawing/2014/main" id="{DC6BA7B7-0284-4561-A0EF-B754AF4A81C4}"/>
                </a:ext>
              </a:extLst>
            </p:cNvPr>
            <p:cNvSpPr/>
            <p:nvPr/>
          </p:nvSpPr>
          <p:spPr>
            <a:xfrm>
              <a:off x="888705" y="6310045"/>
              <a:ext cx="952082" cy="357884"/>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tangle 16">
              <a:extLst>
                <a:ext uri="{FF2B5EF4-FFF2-40B4-BE49-F238E27FC236}">
                  <a16:creationId xmlns:a16="http://schemas.microsoft.com/office/drawing/2014/main" id="{8C4712C4-AF57-447B-A899-CA36BB6F2FFD}"/>
                </a:ext>
              </a:extLst>
            </p:cNvPr>
            <p:cNvSpPr/>
            <p:nvPr/>
          </p:nvSpPr>
          <p:spPr>
            <a:xfrm>
              <a:off x="857882" y="5175617"/>
              <a:ext cx="1001741" cy="321058"/>
            </a:xfrm>
            <a:prstGeom prst="rect">
              <a:avLst/>
            </a:prstGeom>
            <a:solidFill>
              <a:schemeClr val="accent1">
                <a:alpha val="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18" name="Arrow: Notched Right 17">
            <a:extLst>
              <a:ext uri="{FF2B5EF4-FFF2-40B4-BE49-F238E27FC236}">
                <a16:creationId xmlns:a16="http://schemas.microsoft.com/office/drawing/2014/main" id="{6F323E82-3E3C-46CC-97D0-4ADB8E9EA776}"/>
              </a:ext>
            </a:extLst>
          </p:cNvPr>
          <p:cNvSpPr/>
          <p:nvPr/>
        </p:nvSpPr>
        <p:spPr>
          <a:xfrm>
            <a:off x="2126750" y="4037744"/>
            <a:ext cx="575353" cy="698642"/>
          </a:xfrm>
          <a:prstGeom prst="notchedRightArrow">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Arrow: Notched Right 18">
            <a:extLst>
              <a:ext uri="{FF2B5EF4-FFF2-40B4-BE49-F238E27FC236}">
                <a16:creationId xmlns:a16="http://schemas.microsoft.com/office/drawing/2014/main" id="{F16821E5-BD0E-4457-B92D-2181E16CE154}"/>
              </a:ext>
            </a:extLst>
          </p:cNvPr>
          <p:cNvSpPr/>
          <p:nvPr/>
        </p:nvSpPr>
        <p:spPr>
          <a:xfrm rot="10800000">
            <a:off x="6748408" y="3923016"/>
            <a:ext cx="575353" cy="698642"/>
          </a:xfrm>
          <a:prstGeom prst="notchedRightArrow">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extBox 19">
            <a:extLst>
              <a:ext uri="{FF2B5EF4-FFF2-40B4-BE49-F238E27FC236}">
                <a16:creationId xmlns:a16="http://schemas.microsoft.com/office/drawing/2014/main" id="{7BB75A15-8DDC-4795-8678-D77338E67FFE}"/>
              </a:ext>
            </a:extLst>
          </p:cNvPr>
          <p:cNvSpPr txBox="1"/>
          <p:nvPr/>
        </p:nvSpPr>
        <p:spPr>
          <a:xfrm>
            <a:off x="2054832" y="3626778"/>
            <a:ext cx="659155" cy="369332"/>
          </a:xfrm>
          <a:prstGeom prst="rect">
            <a:avLst/>
          </a:prstGeom>
          <a:noFill/>
        </p:spPr>
        <p:txBody>
          <a:bodyPr wrap="none" rtlCol="0">
            <a:spAutoFit/>
          </a:bodyPr>
          <a:lstStyle/>
          <a:p>
            <a:r>
              <a:rPr lang="nl-NL" dirty="0" err="1">
                <a:solidFill>
                  <a:schemeClr val="accent2"/>
                </a:solidFill>
                <a:latin typeface="Bahnschrift SemiBold" panose="020B0502040204020203" pitchFamily="34" charset="0"/>
              </a:rPr>
              <a:t>Sum</a:t>
            </a:r>
            <a:endParaRPr lang="nl-NL" dirty="0">
              <a:solidFill>
                <a:schemeClr val="accent2"/>
              </a:solidFill>
              <a:latin typeface="Bahnschrift SemiBold" panose="020B0502040204020203" pitchFamily="34" charset="0"/>
            </a:endParaRPr>
          </a:p>
        </p:txBody>
      </p:sp>
      <p:sp>
        <p:nvSpPr>
          <p:cNvPr id="21" name="TextBox 20">
            <a:extLst>
              <a:ext uri="{FF2B5EF4-FFF2-40B4-BE49-F238E27FC236}">
                <a16:creationId xmlns:a16="http://schemas.microsoft.com/office/drawing/2014/main" id="{72341452-7C90-4D69-B812-3CF5217B3299}"/>
              </a:ext>
            </a:extLst>
          </p:cNvPr>
          <p:cNvSpPr txBox="1"/>
          <p:nvPr/>
        </p:nvSpPr>
        <p:spPr>
          <a:xfrm>
            <a:off x="6748409" y="3553146"/>
            <a:ext cx="659155" cy="369332"/>
          </a:xfrm>
          <a:prstGeom prst="rect">
            <a:avLst/>
          </a:prstGeom>
          <a:noFill/>
        </p:spPr>
        <p:txBody>
          <a:bodyPr wrap="none" rtlCol="0">
            <a:spAutoFit/>
          </a:bodyPr>
          <a:lstStyle/>
          <a:p>
            <a:r>
              <a:rPr lang="nl-NL" dirty="0" err="1">
                <a:solidFill>
                  <a:schemeClr val="accent2"/>
                </a:solidFill>
                <a:latin typeface="Bahnschrift SemiBold" panose="020B0502040204020203" pitchFamily="34" charset="0"/>
              </a:rPr>
              <a:t>Sum</a:t>
            </a:r>
            <a:endParaRPr lang="nl-NL" dirty="0">
              <a:solidFill>
                <a:schemeClr val="accent2"/>
              </a:solidFill>
              <a:latin typeface="Bahnschrift SemiBold" panose="020B0502040204020203" pitchFamily="34" charset="0"/>
            </a:endParaRPr>
          </a:p>
        </p:txBody>
      </p:sp>
      <p:sp>
        <p:nvSpPr>
          <p:cNvPr id="22" name="TextBox 21">
            <a:extLst>
              <a:ext uri="{FF2B5EF4-FFF2-40B4-BE49-F238E27FC236}">
                <a16:creationId xmlns:a16="http://schemas.microsoft.com/office/drawing/2014/main" id="{59AC2056-7BA8-436E-998E-846A69CD9BDC}"/>
              </a:ext>
            </a:extLst>
          </p:cNvPr>
          <p:cNvSpPr txBox="1"/>
          <p:nvPr/>
        </p:nvSpPr>
        <p:spPr>
          <a:xfrm>
            <a:off x="4171307" y="5661060"/>
            <a:ext cx="965771" cy="523220"/>
          </a:xfrm>
          <a:prstGeom prst="rect">
            <a:avLst/>
          </a:prstGeom>
          <a:noFill/>
        </p:spPr>
        <p:txBody>
          <a:bodyPr wrap="square" rtlCol="0">
            <a:spAutoFit/>
          </a:bodyPr>
          <a:lstStyle/>
          <a:p>
            <a:r>
              <a:rPr lang="nl-NL" sz="2800" dirty="0">
                <a:solidFill>
                  <a:schemeClr val="tx1">
                    <a:lumMod val="65000"/>
                    <a:lumOff val="35000"/>
                  </a:schemeClr>
                </a:solidFill>
                <a:latin typeface="Daytona" panose="020B0604030500040204" pitchFamily="34" charset="0"/>
                <a:cs typeface="Aharoni" panose="02010803020104030203" pitchFamily="2" charset="-79"/>
              </a:rPr>
              <a:t>.51</a:t>
            </a:r>
          </a:p>
        </p:txBody>
      </p:sp>
      <p:sp>
        <p:nvSpPr>
          <p:cNvPr id="23" name="Oval 22">
            <a:extLst>
              <a:ext uri="{FF2B5EF4-FFF2-40B4-BE49-F238E27FC236}">
                <a16:creationId xmlns:a16="http://schemas.microsoft.com/office/drawing/2014/main" id="{36655F4C-CBE4-4CBE-ACB0-BA53542FE9F2}"/>
              </a:ext>
            </a:extLst>
          </p:cNvPr>
          <p:cNvSpPr/>
          <p:nvPr/>
        </p:nvSpPr>
        <p:spPr>
          <a:xfrm>
            <a:off x="4058294" y="5486401"/>
            <a:ext cx="965769" cy="852755"/>
          </a:xfrm>
          <a:prstGeom prst="ellipse">
            <a:avLst/>
          </a:prstGeom>
          <a:solidFill>
            <a:schemeClr val="accent1">
              <a:alpha val="7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4" name="TextBox 23">
            <a:extLst>
              <a:ext uri="{FF2B5EF4-FFF2-40B4-BE49-F238E27FC236}">
                <a16:creationId xmlns:a16="http://schemas.microsoft.com/office/drawing/2014/main" id="{5B85B659-3628-4F41-8B9A-B33BD6A5099A}"/>
              </a:ext>
            </a:extLst>
          </p:cNvPr>
          <p:cNvSpPr txBox="1"/>
          <p:nvPr/>
        </p:nvSpPr>
        <p:spPr>
          <a:xfrm>
            <a:off x="626723" y="1664413"/>
            <a:ext cx="1561672" cy="400110"/>
          </a:xfrm>
          <a:prstGeom prst="rect">
            <a:avLst/>
          </a:prstGeom>
          <a:noFill/>
        </p:spPr>
        <p:txBody>
          <a:bodyPr wrap="square" rtlCol="0">
            <a:spAutoFit/>
          </a:bodyPr>
          <a:lstStyle/>
          <a:p>
            <a:r>
              <a:rPr lang="nl-NL" sz="2000" dirty="0">
                <a:solidFill>
                  <a:schemeClr val="accent2"/>
                </a:solidFill>
                <a:latin typeface="Bahnschrift SemiBold" panose="020B0502040204020203" pitchFamily="34" charset="0"/>
              </a:rPr>
              <a:t>Input vector</a:t>
            </a:r>
          </a:p>
        </p:txBody>
      </p:sp>
      <p:sp>
        <p:nvSpPr>
          <p:cNvPr id="25" name="TextBox 24">
            <a:extLst>
              <a:ext uri="{FF2B5EF4-FFF2-40B4-BE49-F238E27FC236}">
                <a16:creationId xmlns:a16="http://schemas.microsoft.com/office/drawing/2014/main" id="{6490BE9D-BB86-4DB4-8F9A-B6E536EB9B67}"/>
              </a:ext>
            </a:extLst>
          </p:cNvPr>
          <p:cNvSpPr txBox="1"/>
          <p:nvPr/>
        </p:nvSpPr>
        <p:spPr>
          <a:xfrm>
            <a:off x="7808359" y="1633590"/>
            <a:ext cx="1335641" cy="400110"/>
          </a:xfrm>
          <a:prstGeom prst="rect">
            <a:avLst/>
          </a:prstGeom>
          <a:noFill/>
        </p:spPr>
        <p:txBody>
          <a:bodyPr wrap="square" rtlCol="0">
            <a:spAutoFit/>
          </a:bodyPr>
          <a:lstStyle/>
          <a:p>
            <a:r>
              <a:rPr lang="nl-NL" sz="2000" dirty="0">
                <a:solidFill>
                  <a:schemeClr val="accent2"/>
                </a:solidFill>
                <a:latin typeface="Bahnschrift SemiBold" panose="020B0502040204020203" pitchFamily="34" charset="0"/>
              </a:rPr>
              <a:t>O vector</a:t>
            </a:r>
          </a:p>
        </p:txBody>
      </p:sp>
    </p:spTree>
    <p:extLst>
      <p:ext uri="{BB962C8B-B14F-4D97-AF65-F5344CB8AC3E}">
        <p14:creationId xmlns:p14="http://schemas.microsoft.com/office/powerpoint/2010/main" val="50042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AB891B-09A7-46DE-A8EB-764CBCC3C5B5}"/>
              </a:ext>
            </a:extLst>
          </p:cNvPr>
          <p:cNvSpPr>
            <a:spLocks noGrp="1"/>
          </p:cNvSpPr>
          <p:nvPr>
            <p:ph type="title"/>
          </p:nvPr>
        </p:nvSpPr>
        <p:spPr>
          <a:xfrm>
            <a:off x="685800" y="794415"/>
            <a:ext cx="7771680" cy="613145"/>
          </a:xfrm>
        </p:spPr>
        <p:txBody>
          <a:bodyPr/>
          <a:lstStyle/>
          <a:p>
            <a:r>
              <a:rPr lang="nl-NL" dirty="0" err="1">
                <a:latin typeface="Bahnschrift SemiBold" panose="020B0502040204020203" pitchFamily="34" charset="0"/>
              </a:rPr>
              <a:t>Results</a:t>
            </a:r>
            <a:endParaRPr lang="nl-NL" dirty="0">
              <a:latin typeface="Bahnschrift SemiBold" panose="020B0502040204020203" pitchFamily="34" charset="0"/>
            </a:endParaRPr>
          </a:p>
        </p:txBody>
      </p:sp>
      <p:pic>
        <p:nvPicPr>
          <p:cNvPr id="5" name="Picture 4">
            <a:extLst>
              <a:ext uri="{FF2B5EF4-FFF2-40B4-BE49-F238E27FC236}">
                <a16:creationId xmlns:a16="http://schemas.microsoft.com/office/drawing/2014/main" id="{429BC171-1F46-4942-835F-F70FB485FEC5}"/>
              </a:ext>
            </a:extLst>
          </p:cNvPr>
          <p:cNvPicPr>
            <a:picLocks noChangeAspect="1"/>
          </p:cNvPicPr>
          <p:nvPr/>
        </p:nvPicPr>
        <p:blipFill rotWithShape="1">
          <a:blip r:embed="rId2"/>
          <a:srcRect l="2247" r="5169"/>
          <a:stretch/>
        </p:blipFill>
        <p:spPr>
          <a:xfrm>
            <a:off x="678094" y="1939392"/>
            <a:ext cx="8465906" cy="3952839"/>
          </a:xfrm>
          <a:prstGeom prst="rect">
            <a:avLst/>
          </a:prstGeom>
        </p:spPr>
      </p:pic>
      <p:grpSp>
        <p:nvGrpSpPr>
          <p:cNvPr id="42" name="Group 41">
            <a:extLst>
              <a:ext uri="{FF2B5EF4-FFF2-40B4-BE49-F238E27FC236}">
                <a16:creationId xmlns:a16="http://schemas.microsoft.com/office/drawing/2014/main" id="{28F458E6-F6A8-4AC4-B033-D0C901406C85}"/>
              </a:ext>
            </a:extLst>
          </p:cNvPr>
          <p:cNvGrpSpPr/>
          <p:nvPr/>
        </p:nvGrpSpPr>
        <p:grpSpPr>
          <a:xfrm>
            <a:off x="1551397" y="2311686"/>
            <a:ext cx="5671336" cy="3333964"/>
            <a:chOff x="1633590" y="2887039"/>
            <a:chExt cx="5671336" cy="3333964"/>
          </a:xfrm>
        </p:grpSpPr>
        <p:cxnSp>
          <p:nvCxnSpPr>
            <p:cNvPr id="7" name="Straight Arrow Connector 6">
              <a:extLst>
                <a:ext uri="{FF2B5EF4-FFF2-40B4-BE49-F238E27FC236}">
                  <a16:creationId xmlns:a16="http://schemas.microsoft.com/office/drawing/2014/main" id="{74A07462-3AE4-462A-A262-39009EE3473A}"/>
                </a:ext>
              </a:extLst>
            </p:cNvPr>
            <p:cNvCxnSpPr>
              <a:cxnSpLocks/>
            </p:cNvCxnSpPr>
            <p:nvPr/>
          </p:nvCxnSpPr>
          <p:spPr>
            <a:xfrm>
              <a:off x="1643865" y="2887039"/>
              <a:ext cx="750014" cy="1047964"/>
            </a:xfrm>
            <a:prstGeom prst="straightConnector1">
              <a:avLst/>
            </a:prstGeom>
            <a:ln w="19050">
              <a:solidFill>
                <a:srgbClr val="88ADC7"/>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A0A5158-E4AB-4982-86D9-EA2F7653F7F8}"/>
                </a:ext>
              </a:extLst>
            </p:cNvPr>
            <p:cNvCxnSpPr>
              <a:cxnSpLocks/>
            </p:cNvCxnSpPr>
            <p:nvPr/>
          </p:nvCxnSpPr>
          <p:spPr>
            <a:xfrm>
              <a:off x="1633590" y="4130213"/>
              <a:ext cx="698644" cy="0"/>
            </a:xfrm>
            <a:prstGeom prst="straightConnector1">
              <a:avLst/>
            </a:prstGeom>
            <a:ln w="19050">
              <a:solidFill>
                <a:srgbClr val="88ADC7"/>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B18B67-EC59-4BC8-9C0B-13575F57CCF6}"/>
                </a:ext>
              </a:extLst>
            </p:cNvPr>
            <p:cNvCxnSpPr>
              <a:cxnSpLocks/>
            </p:cNvCxnSpPr>
            <p:nvPr/>
          </p:nvCxnSpPr>
          <p:spPr>
            <a:xfrm>
              <a:off x="1640441" y="3726096"/>
              <a:ext cx="681518" cy="363019"/>
            </a:xfrm>
            <a:prstGeom prst="straightConnector1">
              <a:avLst/>
            </a:prstGeom>
            <a:ln w="19050">
              <a:solidFill>
                <a:srgbClr val="88ADC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1C895D8-0983-4BD6-8A41-32CBA6FF3592}"/>
                </a:ext>
              </a:extLst>
            </p:cNvPr>
            <p:cNvCxnSpPr>
              <a:cxnSpLocks/>
            </p:cNvCxnSpPr>
            <p:nvPr/>
          </p:nvCxnSpPr>
          <p:spPr>
            <a:xfrm flipV="1">
              <a:off x="1652426" y="4376792"/>
              <a:ext cx="659259" cy="1231186"/>
            </a:xfrm>
            <a:prstGeom prst="straightConnector1">
              <a:avLst/>
            </a:prstGeom>
            <a:ln w="19050">
              <a:solidFill>
                <a:srgbClr val="88ADC7"/>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14B74F4-47C4-4242-BC3C-825BD7016A3B}"/>
                </a:ext>
              </a:extLst>
            </p:cNvPr>
            <p:cNvCxnSpPr>
              <a:cxnSpLocks/>
            </p:cNvCxnSpPr>
            <p:nvPr/>
          </p:nvCxnSpPr>
          <p:spPr>
            <a:xfrm flipV="1">
              <a:off x="1640439" y="4613097"/>
              <a:ext cx="722617" cy="1321942"/>
            </a:xfrm>
            <a:prstGeom prst="straightConnector1">
              <a:avLst/>
            </a:prstGeom>
            <a:ln w="19050">
              <a:solidFill>
                <a:srgbClr val="88ADC7"/>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0763993-1149-45D2-BB28-BEEE308A1029}"/>
                </a:ext>
              </a:extLst>
            </p:cNvPr>
            <p:cNvCxnSpPr>
              <a:cxnSpLocks/>
            </p:cNvCxnSpPr>
            <p:nvPr/>
          </p:nvCxnSpPr>
          <p:spPr>
            <a:xfrm flipV="1">
              <a:off x="6149080" y="4530904"/>
              <a:ext cx="1155846" cy="1690099"/>
            </a:xfrm>
            <a:prstGeom prst="straightConnector1">
              <a:avLst/>
            </a:prstGeom>
            <a:ln w="19050">
              <a:solidFill>
                <a:srgbClr val="88ADC7"/>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17DFAEF-C99D-446A-ADAC-C6D8433CC49E}"/>
                </a:ext>
              </a:extLst>
            </p:cNvPr>
            <p:cNvCxnSpPr>
              <a:cxnSpLocks/>
            </p:cNvCxnSpPr>
            <p:nvPr/>
          </p:nvCxnSpPr>
          <p:spPr>
            <a:xfrm flipV="1">
              <a:off x="6157642" y="4417888"/>
              <a:ext cx="1126735" cy="897278"/>
            </a:xfrm>
            <a:prstGeom prst="straightConnector1">
              <a:avLst/>
            </a:prstGeom>
            <a:ln w="19050">
              <a:solidFill>
                <a:srgbClr val="88ADC7"/>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7E56084-05C4-4505-8214-933BD87CBF4C}"/>
                </a:ext>
              </a:extLst>
            </p:cNvPr>
            <p:cNvCxnSpPr>
              <a:cxnSpLocks/>
            </p:cNvCxnSpPr>
            <p:nvPr/>
          </p:nvCxnSpPr>
          <p:spPr>
            <a:xfrm>
              <a:off x="6154220" y="3441843"/>
              <a:ext cx="1099334" cy="842481"/>
            </a:xfrm>
            <a:prstGeom prst="straightConnector1">
              <a:avLst/>
            </a:prstGeom>
            <a:ln w="19050">
              <a:solidFill>
                <a:srgbClr val="88ADC7"/>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735EF5D-2A1B-4D5D-B14F-F55BAE096F9B}"/>
                </a:ext>
              </a:extLst>
            </p:cNvPr>
            <p:cNvCxnSpPr>
              <a:cxnSpLocks/>
            </p:cNvCxnSpPr>
            <p:nvPr/>
          </p:nvCxnSpPr>
          <p:spPr>
            <a:xfrm>
              <a:off x="6154220" y="3184990"/>
              <a:ext cx="1130157" cy="904125"/>
            </a:xfrm>
            <a:prstGeom prst="straightConnector1">
              <a:avLst/>
            </a:prstGeom>
            <a:ln w="19050">
              <a:solidFill>
                <a:srgbClr val="88ADC7"/>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7D3F8FC8-C7ED-4D08-AFFC-EBCD08C6D28A}"/>
              </a:ext>
            </a:extLst>
          </p:cNvPr>
          <p:cNvSpPr txBox="1"/>
          <p:nvPr/>
        </p:nvSpPr>
        <p:spPr>
          <a:xfrm flipH="1">
            <a:off x="2665629" y="5219272"/>
            <a:ext cx="1474856" cy="523220"/>
          </a:xfrm>
          <a:prstGeom prst="rect">
            <a:avLst/>
          </a:prstGeom>
          <a:noFill/>
        </p:spPr>
        <p:txBody>
          <a:bodyPr wrap="square" rtlCol="0">
            <a:spAutoFit/>
          </a:bodyPr>
          <a:lstStyle/>
          <a:p>
            <a:r>
              <a:rPr lang="nl-NL" sz="2800" b="1" dirty="0">
                <a:latin typeface="Daytona" panose="020B0604030500040204" pitchFamily="34" charset="0"/>
              </a:rPr>
              <a:t>.91</a:t>
            </a:r>
          </a:p>
        </p:txBody>
      </p:sp>
      <p:sp>
        <p:nvSpPr>
          <p:cNvPr id="40" name="TextBox 39">
            <a:extLst>
              <a:ext uri="{FF2B5EF4-FFF2-40B4-BE49-F238E27FC236}">
                <a16:creationId xmlns:a16="http://schemas.microsoft.com/office/drawing/2014/main" id="{EE0C16C2-8D44-4CEE-952F-4C8D00F2813D}"/>
              </a:ext>
            </a:extLst>
          </p:cNvPr>
          <p:cNvSpPr txBox="1"/>
          <p:nvPr/>
        </p:nvSpPr>
        <p:spPr>
          <a:xfrm flipH="1">
            <a:off x="7513318" y="5145641"/>
            <a:ext cx="1474856" cy="523220"/>
          </a:xfrm>
          <a:prstGeom prst="rect">
            <a:avLst/>
          </a:prstGeom>
          <a:noFill/>
        </p:spPr>
        <p:txBody>
          <a:bodyPr wrap="square" rtlCol="0">
            <a:spAutoFit/>
          </a:bodyPr>
          <a:lstStyle/>
          <a:p>
            <a:r>
              <a:rPr lang="nl-NL" sz="2800" b="1" dirty="0">
                <a:latin typeface="Daytona" panose="020B0604030500040204" pitchFamily="34" charset="0"/>
              </a:rPr>
              <a:t>.51</a:t>
            </a:r>
          </a:p>
        </p:txBody>
      </p:sp>
      <p:sp>
        <p:nvSpPr>
          <p:cNvPr id="43" name="TextBox 42">
            <a:extLst>
              <a:ext uri="{FF2B5EF4-FFF2-40B4-BE49-F238E27FC236}">
                <a16:creationId xmlns:a16="http://schemas.microsoft.com/office/drawing/2014/main" id="{F49AB7A3-1279-4BFD-B4CF-588CA193245D}"/>
              </a:ext>
            </a:extLst>
          </p:cNvPr>
          <p:cNvSpPr txBox="1"/>
          <p:nvPr/>
        </p:nvSpPr>
        <p:spPr>
          <a:xfrm flipH="1">
            <a:off x="2234115" y="6113124"/>
            <a:ext cx="5522874" cy="461665"/>
          </a:xfrm>
          <a:prstGeom prst="rect">
            <a:avLst/>
          </a:prstGeom>
          <a:noFill/>
        </p:spPr>
        <p:txBody>
          <a:bodyPr wrap="square" rtlCol="0">
            <a:spAutoFit/>
          </a:bodyPr>
          <a:lstStyle/>
          <a:p>
            <a:r>
              <a:rPr lang="nl-NL" sz="2400" dirty="0">
                <a:solidFill>
                  <a:schemeClr val="accent2"/>
                </a:solidFill>
                <a:latin typeface="Bahnschrift SemiBold" panose="020B0502040204020203" pitchFamily="34" charset="0"/>
              </a:rPr>
              <a:t>The  input image is </a:t>
            </a:r>
            <a:r>
              <a:rPr lang="nl-NL" sz="2400" dirty="0" err="1">
                <a:solidFill>
                  <a:schemeClr val="accent2"/>
                </a:solidFill>
                <a:latin typeface="Bahnschrift SemiBold" panose="020B0502040204020203" pitchFamily="34" charset="0"/>
              </a:rPr>
              <a:t>classified</a:t>
            </a:r>
            <a:r>
              <a:rPr lang="nl-NL" sz="2400" dirty="0">
                <a:solidFill>
                  <a:schemeClr val="accent2"/>
                </a:solidFill>
                <a:latin typeface="Bahnschrift SemiBold" panose="020B0502040204020203" pitchFamily="34" charset="0"/>
              </a:rPr>
              <a:t> as X</a:t>
            </a:r>
          </a:p>
        </p:txBody>
      </p:sp>
    </p:spTree>
    <p:extLst>
      <p:ext uri="{BB962C8B-B14F-4D97-AF65-F5344CB8AC3E}">
        <p14:creationId xmlns:p14="http://schemas.microsoft.com/office/powerpoint/2010/main" val="176793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02C66-7CA3-46CD-BDDC-AD85BFB22DA6}"/>
              </a:ext>
            </a:extLst>
          </p:cNvPr>
          <p:cNvSpPr>
            <a:spLocks noGrp="1"/>
          </p:cNvSpPr>
          <p:nvPr>
            <p:ph type="title"/>
          </p:nvPr>
        </p:nvSpPr>
        <p:spPr>
          <a:xfrm>
            <a:off x="602673" y="360098"/>
            <a:ext cx="7771680" cy="1142280"/>
          </a:xfrm>
        </p:spPr>
        <p:txBody>
          <a:bodyPr/>
          <a:lstStyle/>
          <a:p>
            <a:r>
              <a:rPr lang="nl-NL" dirty="0">
                <a:latin typeface="Bahnschrift SemiBold" panose="020B0502040204020203" pitchFamily="34" charset="0"/>
              </a:rPr>
              <a:t>1 Block, 2 Block, 3 Block </a:t>
            </a:r>
          </a:p>
        </p:txBody>
      </p:sp>
      <p:sp>
        <p:nvSpPr>
          <p:cNvPr id="6" name="Subtitle 2">
            <a:extLst>
              <a:ext uri="{FF2B5EF4-FFF2-40B4-BE49-F238E27FC236}">
                <a16:creationId xmlns:a16="http://schemas.microsoft.com/office/drawing/2014/main" id="{58140115-F5D4-4F6B-82DB-226BF920A44D}"/>
              </a:ext>
            </a:extLst>
          </p:cNvPr>
          <p:cNvSpPr>
            <a:spLocks noGrp="1"/>
          </p:cNvSpPr>
          <p:nvPr>
            <p:ph type="subTitle"/>
          </p:nvPr>
        </p:nvSpPr>
        <p:spPr>
          <a:xfrm>
            <a:off x="649433" y="1189204"/>
            <a:ext cx="9363694" cy="3715182"/>
          </a:xfrm>
        </p:spPr>
        <p:txBody>
          <a:bodyPr/>
          <a:lstStyle/>
          <a:p>
            <a:pPr marL="0" indent="0" fontAlgn="base">
              <a:buNone/>
            </a:pPr>
            <a:endParaRPr lang="nl-NL" sz="2400" b="1" dirty="0">
              <a:latin typeface="Bahnschrift SemiLight Condensed" panose="020B0502040204020203" pitchFamily="34" charset="0"/>
            </a:endParaRPr>
          </a:p>
          <a:p>
            <a:pPr marL="0" indent="0" fontAlgn="base">
              <a:buNone/>
            </a:pPr>
            <a:endParaRPr lang="nl-NL" sz="2400" dirty="0">
              <a:latin typeface="Bahnschrift SemiLight Condensed" panose="020B0502040204020203" pitchFamily="34" charset="0"/>
            </a:endParaRPr>
          </a:p>
          <a:p>
            <a:pPr marL="0" indent="0" fontAlgn="base">
              <a:buNone/>
            </a:pPr>
            <a:endParaRPr lang="nl-NL" sz="2400" dirty="0">
              <a:latin typeface="Bahnschrift SemiLight Condensed" panose="020B0502040204020203" pitchFamily="34" charset="0"/>
            </a:endParaRPr>
          </a:p>
          <a:p>
            <a:pPr marL="0" indent="0" fontAlgn="base">
              <a:buNone/>
            </a:pPr>
            <a:endParaRPr lang="nl-NL" sz="2400" dirty="0">
              <a:latin typeface="Bahnschrift SemiLight Condensed" panose="020B0502040204020203" pitchFamily="34" charset="0"/>
            </a:endParaRPr>
          </a:p>
          <a:p>
            <a:pPr marL="0" indent="0" fontAlgn="base">
              <a:buNone/>
            </a:pPr>
            <a:endParaRPr lang="nl-NL" sz="2400" dirty="0">
              <a:latin typeface="Bahnschrift SemiLight Condensed" panose="020B0502040204020203" pitchFamily="34" charset="0"/>
            </a:endParaRPr>
          </a:p>
          <a:p>
            <a:pPr marL="0" indent="0" fontAlgn="base">
              <a:buNone/>
            </a:pPr>
            <a:endParaRPr lang="nl-NL" sz="2400" dirty="0">
              <a:latin typeface="Bahnschrift SemiLight Condensed" panose="020B0502040204020203" pitchFamily="34" charset="0"/>
            </a:endParaRPr>
          </a:p>
          <a:p>
            <a:pPr marL="0" indent="0" fontAlgn="base">
              <a:buNone/>
            </a:pPr>
            <a:endParaRPr lang="nl-NL" sz="2400" dirty="0">
              <a:latin typeface="Bahnschrift SemiLight Condensed" panose="020B0502040204020203" pitchFamily="34" charset="0"/>
            </a:endParaRPr>
          </a:p>
          <a:p>
            <a:pPr marL="0" indent="0" fontAlgn="base">
              <a:buNone/>
            </a:pPr>
            <a:endParaRPr lang="nl-NL" sz="2400" dirty="0">
              <a:latin typeface="Bahnschrift SemiLight Condensed" panose="020B0502040204020203" pitchFamily="34" charset="0"/>
            </a:endParaRPr>
          </a:p>
          <a:p>
            <a:pPr marL="0" indent="0" fontAlgn="base">
              <a:buNone/>
            </a:pPr>
            <a:endParaRPr lang="nl-NL" sz="2400" dirty="0">
              <a:latin typeface="Bahnschrift SemiLight Condensed" panose="020B0502040204020203" pitchFamily="34" charset="0"/>
            </a:endParaRPr>
          </a:p>
          <a:p>
            <a:pPr marL="0" indent="0" fontAlgn="base">
              <a:buNone/>
            </a:pPr>
            <a:endParaRPr lang="nl-NL" sz="2400" dirty="0">
              <a:latin typeface="Bahnschrift SemiLight Condensed" panose="020B0502040204020203" pitchFamily="34" charset="0"/>
            </a:endParaRPr>
          </a:p>
          <a:p>
            <a:pPr marL="0" indent="0" fontAlgn="base">
              <a:buNone/>
            </a:pPr>
            <a:endParaRPr lang="nl-NL" sz="2400" dirty="0">
              <a:latin typeface="Bahnschrift SemiLight Condensed" panose="020B0502040204020203" pitchFamily="34" charset="0"/>
            </a:endParaRPr>
          </a:p>
          <a:p>
            <a:pPr marL="0" indent="0" fontAlgn="base">
              <a:buNone/>
            </a:pPr>
            <a:endParaRPr lang="nl-NL" sz="2400" dirty="0">
              <a:latin typeface="Bahnschrift SemiLight Condensed" panose="020B0502040204020203" pitchFamily="34" charset="0"/>
            </a:endParaRPr>
          </a:p>
          <a:p>
            <a:pPr marL="0" indent="0" fontAlgn="base">
              <a:buNone/>
            </a:pPr>
            <a:r>
              <a:rPr lang="nl-NL" sz="2400" dirty="0">
                <a:latin typeface="Bahnschrift SemiLight Condensed" panose="020B0502040204020203" pitchFamily="34" charset="0"/>
              </a:rPr>
              <a:t>model = </a:t>
            </a:r>
            <a:r>
              <a:rPr lang="nl-NL" sz="2400" dirty="0" err="1">
                <a:latin typeface="Bahnschrift SemiLight Condensed" panose="020B0502040204020203" pitchFamily="34" charset="0"/>
              </a:rPr>
              <a:t>Sequential</a:t>
            </a:r>
            <a:r>
              <a:rPr lang="nl-NL" sz="2400" dirty="0">
                <a:latin typeface="Bahnschrift SemiLight Condensed" panose="020B0502040204020203" pitchFamily="34" charset="0"/>
              </a:rPr>
              <a:t>()</a:t>
            </a:r>
          </a:p>
          <a:p>
            <a:pPr marL="0" indent="0" fontAlgn="base">
              <a:buNone/>
            </a:pPr>
            <a:r>
              <a:rPr lang="nl-NL" sz="2400" dirty="0" err="1">
                <a:latin typeface="Bahnschrift SemiLight Condensed" panose="020B0502040204020203" pitchFamily="34" charset="0"/>
              </a:rPr>
              <a:t>model.add</a:t>
            </a:r>
            <a:r>
              <a:rPr lang="nl-NL" sz="2400" dirty="0">
                <a:latin typeface="Bahnschrift SemiLight Condensed" panose="020B0502040204020203" pitchFamily="34" charset="0"/>
              </a:rPr>
              <a:t>(Conv2D(32, (3, 3), </a:t>
            </a:r>
            <a:r>
              <a:rPr lang="nl-NL" sz="2400" dirty="0" err="1">
                <a:latin typeface="Bahnschrift SemiLight Condensed" panose="020B0502040204020203" pitchFamily="34" charset="0"/>
              </a:rPr>
              <a:t>activation</a:t>
            </a:r>
            <a:r>
              <a:rPr lang="nl-NL" sz="2400" dirty="0">
                <a:latin typeface="Bahnschrift SemiLight Condensed" panose="020B0502040204020203" pitchFamily="34" charset="0"/>
              </a:rPr>
              <a:t>='</a:t>
            </a:r>
            <a:r>
              <a:rPr lang="nl-NL" sz="2400" dirty="0" err="1">
                <a:latin typeface="Bahnschrift SemiLight Condensed" panose="020B0502040204020203" pitchFamily="34" charset="0"/>
              </a:rPr>
              <a:t>relu</a:t>
            </a:r>
            <a:r>
              <a:rPr lang="nl-NL" sz="2400" dirty="0">
                <a:latin typeface="Bahnschrift SemiLight Condensed" panose="020B0502040204020203" pitchFamily="34" charset="0"/>
              </a:rPr>
              <a:t>', padding='</a:t>
            </a:r>
            <a:r>
              <a:rPr lang="nl-NL" sz="2400" dirty="0" err="1">
                <a:latin typeface="Bahnschrift SemiLight Condensed" panose="020B0502040204020203" pitchFamily="34" charset="0"/>
              </a:rPr>
              <a:t>same</a:t>
            </a:r>
            <a:r>
              <a:rPr lang="nl-NL" sz="2400" dirty="0">
                <a:latin typeface="Bahnschrift SemiLight Condensed" panose="020B0502040204020203" pitchFamily="34" charset="0"/>
              </a:rPr>
              <a:t>', </a:t>
            </a:r>
            <a:r>
              <a:rPr lang="nl-NL" sz="2400" dirty="0" err="1">
                <a:latin typeface="Bahnschrift SemiLight Condensed" panose="020B0502040204020203" pitchFamily="34" charset="0"/>
              </a:rPr>
              <a:t>input_shape</a:t>
            </a:r>
            <a:r>
              <a:rPr lang="nl-NL" sz="2400" dirty="0">
                <a:latin typeface="Bahnschrift SemiLight Condensed" panose="020B0502040204020203" pitchFamily="34" charset="0"/>
              </a:rPr>
              <a:t>=(300, 200, 3)))</a:t>
            </a:r>
          </a:p>
          <a:p>
            <a:pPr marL="0" indent="0" fontAlgn="base">
              <a:buNone/>
            </a:pPr>
            <a:r>
              <a:rPr lang="nl-NL" sz="2400" dirty="0" err="1">
                <a:latin typeface="Bahnschrift SemiLight Condensed" panose="020B0502040204020203" pitchFamily="34" charset="0"/>
              </a:rPr>
              <a:t>model.add</a:t>
            </a:r>
            <a:r>
              <a:rPr lang="nl-NL" sz="2400" dirty="0">
                <a:latin typeface="Bahnschrift SemiLight Condensed" panose="020B0502040204020203" pitchFamily="34" charset="0"/>
              </a:rPr>
              <a:t>(MaxPooling2D((2, 2)))</a:t>
            </a:r>
          </a:p>
          <a:p>
            <a:pPr marL="0" indent="0" fontAlgn="base">
              <a:buNone/>
            </a:pPr>
            <a:r>
              <a:rPr lang="nl-NL" sz="2400" dirty="0" err="1">
                <a:latin typeface="Bahnschrift SemiLight Condensed" panose="020B0502040204020203" pitchFamily="34" charset="0"/>
              </a:rPr>
              <a:t>model.add</a:t>
            </a:r>
            <a:r>
              <a:rPr lang="nl-NL" sz="2400" dirty="0">
                <a:latin typeface="Bahnschrift SemiLight Condensed" panose="020B0502040204020203" pitchFamily="34" charset="0"/>
              </a:rPr>
              <a:t>(Conv2D(64, (3, 3), </a:t>
            </a:r>
            <a:r>
              <a:rPr lang="nl-NL" sz="2400" dirty="0" err="1">
                <a:latin typeface="Bahnschrift SemiLight Condensed" panose="020B0502040204020203" pitchFamily="34" charset="0"/>
              </a:rPr>
              <a:t>activation</a:t>
            </a:r>
            <a:r>
              <a:rPr lang="nl-NL" sz="2400" dirty="0">
                <a:latin typeface="Bahnschrift SemiLight Condensed" panose="020B0502040204020203" pitchFamily="34" charset="0"/>
              </a:rPr>
              <a:t>='</a:t>
            </a:r>
            <a:r>
              <a:rPr lang="nl-NL" sz="2400" dirty="0" err="1">
                <a:latin typeface="Bahnschrift SemiLight Condensed" panose="020B0502040204020203" pitchFamily="34" charset="0"/>
              </a:rPr>
              <a:t>relu</a:t>
            </a:r>
            <a:r>
              <a:rPr lang="nl-NL" sz="2400" dirty="0">
                <a:latin typeface="Bahnschrift SemiLight Condensed" panose="020B0502040204020203" pitchFamily="34" charset="0"/>
              </a:rPr>
              <a:t>', padding='</a:t>
            </a:r>
            <a:r>
              <a:rPr lang="nl-NL" sz="2400" dirty="0" err="1">
                <a:latin typeface="Bahnschrift SemiLight Condensed" panose="020B0502040204020203" pitchFamily="34" charset="0"/>
              </a:rPr>
              <a:t>same</a:t>
            </a:r>
            <a:r>
              <a:rPr lang="nl-NL" sz="2400" dirty="0">
                <a:latin typeface="Bahnschrift SemiLight Condensed" panose="020B0502040204020203" pitchFamily="34" charset="0"/>
              </a:rPr>
              <a:t>'))</a:t>
            </a:r>
          </a:p>
          <a:p>
            <a:pPr marL="0" indent="0" fontAlgn="base">
              <a:buNone/>
            </a:pPr>
            <a:r>
              <a:rPr lang="nl-NL" sz="2400" dirty="0" err="1">
                <a:latin typeface="Bahnschrift SemiLight Condensed" panose="020B0502040204020203" pitchFamily="34" charset="0"/>
              </a:rPr>
              <a:t>model.add</a:t>
            </a:r>
            <a:r>
              <a:rPr lang="nl-NL" sz="2400" dirty="0">
                <a:latin typeface="Bahnschrift SemiLight Condensed" panose="020B0502040204020203" pitchFamily="34" charset="0"/>
              </a:rPr>
              <a:t>(MaxPooling2D((2, 2)))</a:t>
            </a:r>
          </a:p>
          <a:p>
            <a:pPr marL="0" indent="0" fontAlgn="base">
              <a:buNone/>
            </a:pPr>
            <a:r>
              <a:rPr lang="nl-NL" sz="2400" dirty="0" err="1">
                <a:latin typeface="Bahnschrift SemiLight Condensed" panose="020B0502040204020203" pitchFamily="34" charset="0"/>
              </a:rPr>
              <a:t>model.add</a:t>
            </a:r>
            <a:r>
              <a:rPr lang="nl-NL" sz="2400" dirty="0">
                <a:latin typeface="Bahnschrift SemiLight Condensed" panose="020B0502040204020203" pitchFamily="34" charset="0"/>
              </a:rPr>
              <a:t>(Conv2D(64, (3, 3), </a:t>
            </a:r>
            <a:r>
              <a:rPr lang="nl-NL" sz="2400" dirty="0" err="1">
                <a:latin typeface="Bahnschrift SemiLight Condensed" panose="020B0502040204020203" pitchFamily="34" charset="0"/>
              </a:rPr>
              <a:t>activation</a:t>
            </a:r>
            <a:r>
              <a:rPr lang="nl-NL" sz="2400" dirty="0">
                <a:latin typeface="Bahnschrift SemiLight Condensed" panose="020B0502040204020203" pitchFamily="34" charset="0"/>
              </a:rPr>
              <a:t>='</a:t>
            </a:r>
            <a:r>
              <a:rPr lang="nl-NL" sz="2400" dirty="0" err="1">
                <a:latin typeface="Bahnschrift SemiLight Condensed" panose="020B0502040204020203" pitchFamily="34" charset="0"/>
              </a:rPr>
              <a:t>relu</a:t>
            </a:r>
            <a:r>
              <a:rPr lang="nl-NL" sz="2400" dirty="0">
                <a:latin typeface="Bahnschrift SemiLight Condensed" panose="020B0502040204020203" pitchFamily="34" charset="0"/>
              </a:rPr>
              <a:t>', padding='</a:t>
            </a:r>
            <a:r>
              <a:rPr lang="nl-NL" sz="2400" dirty="0" err="1">
                <a:latin typeface="Bahnschrift SemiLight Condensed" panose="020B0502040204020203" pitchFamily="34" charset="0"/>
              </a:rPr>
              <a:t>same</a:t>
            </a:r>
            <a:r>
              <a:rPr lang="nl-NL" sz="2400" dirty="0">
                <a:latin typeface="Bahnschrift SemiLight Condensed" panose="020B0502040204020203" pitchFamily="34" charset="0"/>
              </a:rPr>
              <a:t>'))</a:t>
            </a:r>
          </a:p>
          <a:p>
            <a:pPr marL="0" indent="0" fontAlgn="base">
              <a:buNone/>
            </a:pPr>
            <a:r>
              <a:rPr lang="nl-NL" sz="2400" dirty="0" err="1">
                <a:latin typeface="Bahnschrift SemiLight Condensed" panose="020B0502040204020203" pitchFamily="34" charset="0"/>
              </a:rPr>
              <a:t>model.add</a:t>
            </a:r>
            <a:r>
              <a:rPr lang="nl-NL" sz="2400" dirty="0">
                <a:latin typeface="Bahnschrift SemiLight Condensed" panose="020B0502040204020203" pitchFamily="34" charset="0"/>
              </a:rPr>
              <a:t>(MaxPooling2D((2, 2)))</a:t>
            </a:r>
          </a:p>
          <a:p>
            <a:pPr marL="0" indent="0" fontAlgn="base">
              <a:buNone/>
            </a:pPr>
            <a:r>
              <a:rPr lang="nl-NL" sz="2400" dirty="0">
                <a:latin typeface="Bahnschrift SemiLight Condensed" panose="020B0502040204020203" pitchFamily="34" charset="0"/>
              </a:rPr>
              <a:t>###</a:t>
            </a:r>
            <a:r>
              <a:rPr lang="nl-NL" sz="2400" dirty="0" err="1">
                <a:latin typeface="Bahnschrift SemiLight Condensed" panose="020B0502040204020203" pitchFamily="34" charset="0"/>
              </a:rPr>
              <a:t>Fully</a:t>
            </a:r>
            <a:r>
              <a:rPr lang="nl-NL" sz="2400" dirty="0">
                <a:latin typeface="Bahnschrift SemiLight Condensed" panose="020B0502040204020203" pitchFamily="34" charset="0"/>
              </a:rPr>
              <a:t> </a:t>
            </a:r>
            <a:r>
              <a:rPr lang="nl-NL" sz="2400" dirty="0" err="1">
                <a:latin typeface="Bahnschrift SemiLight Condensed" panose="020B0502040204020203" pitchFamily="34" charset="0"/>
              </a:rPr>
              <a:t>connected</a:t>
            </a:r>
            <a:r>
              <a:rPr lang="nl-NL" sz="2400" dirty="0">
                <a:latin typeface="Bahnschrift SemiLight Condensed" panose="020B0502040204020203" pitchFamily="34" charset="0"/>
              </a:rPr>
              <a:t> </a:t>
            </a:r>
            <a:r>
              <a:rPr lang="nl-NL" sz="2400" dirty="0" err="1">
                <a:latin typeface="Bahnschrift SemiLight Condensed" panose="020B0502040204020203" pitchFamily="34" charset="0"/>
              </a:rPr>
              <a:t>Layer</a:t>
            </a:r>
            <a:endParaRPr lang="nl-NL" sz="2400" dirty="0">
              <a:latin typeface="Bahnschrift SemiLight Condensed" panose="020B0502040204020203" pitchFamily="34" charset="0"/>
            </a:endParaRPr>
          </a:p>
          <a:p>
            <a:pPr marL="0" indent="0" fontAlgn="base">
              <a:buNone/>
            </a:pPr>
            <a:r>
              <a:rPr lang="nl-NL" sz="2400" dirty="0" err="1">
                <a:latin typeface="Bahnschrift SemiLight Condensed" panose="020B0502040204020203" pitchFamily="34" charset="0"/>
              </a:rPr>
              <a:t>Model.add</a:t>
            </a:r>
            <a:r>
              <a:rPr lang="nl-NL" sz="2400" dirty="0">
                <a:latin typeface="Bahnschrift SemiLight Condensed" panose="020B0502040204020203" pitchFamily="34" charset="0"/>
              </a:rPr>
              <a:t>(</a:t>
            </a:r>
            <a:r>
              <a:rPr lang="nl-NL" sz="2400" dirty="0" err="1">
                <a:latin typeface="Bahnschrift SemiLight Condensed" panose="020B0502040204020203" pitchFamily="34" charset="0"/>
              </a:rPr>
              <a:t>Flatten</a:t>
            </a:r>
            <a:r>
              <a:rPr lang="nl-NL" sz="2400" dirty="0">
                <a:latin typeface="Bahnschrift SemiLight Condensed" panose="020B0502040204020203" pitchFamily="34" charset="0"/>
              </a:rPr>
              <a:t>())</a:t>
            </a:r>
          </a:p>
          <a:p>
            <a:pPr marL="0" indent="0" fontAlgn="base">
              <a:buNone/>
            </a:pPr>
            <a:r>
              <a:rPr lang="nl-NL" sz="2400" dirty="0" err="1">
                <a:latin typeface="Bahnschrift SemiLight Condensed" panose="020B0502040204020203" pitchFamily="34" charset="0"/>
              </a:rPr>
              <a:t>model.add</a:t>
            </a:r>
            <a:r>
              <a:rPr lang="nl-NL" sz="2400" dirty="0">
                <a:latin typeface="Bahnschrift SemiLight Condensed" panose="020B0502040204020203" pitchFamily="34" charset="0"/>
              </a:rPr>
              <a:t>(</a:t>
            </a:r>
            <a:r>
              <a:rPr lang="nl-NL" sz="2400" dirty="0" err="1">
                <a:latin typeface="Bahnschrift SemiLight Condensed" panose="020B0502040204020203" pitchFamily="34" charset="0"/>
              </a:rPr>
              <a:t>Dense</a:t>
            </a:r>
            <a:r>
              <a:rPr lang="nl-NL" sz="2400" dirty="0">
                <a:latin typeface="Bahnschrift SemiLight Condensed" panose="020B0502040204020203" pitchFamily="34" charset="0"/>
              </a:rPr>
              <a:t>(128, </a:t>
            </a:r>
            <a:r>
              <a:rPr lang="nl-NL" sz="2400" dirty="0" err="1">
                <a:latin typeface="Bahnschrift SemiLight Condensed" panose="020B0502040204020203" pitchFamily="34" charset="0"/>
              </a:rPr>
              <a:t>activation</a:t>
            </a:r>
            <a:r>
              <a:rPr lang="nl-NL" sz="2400" dirty="0">
                <a:latin typeface="Bahnschrift SemiLight Condensed" panose="020B0502040204020203" pitchFamily="34" charset="0"/>
              </a:rPr>
              <a:t>='</a:t>
            </a:r>
            <a:r>
              <a:rPr lang="nl-NL" sz="2400" dirty="0" err="1">
                <a:latin typeface="Bahnschrift SemiLight Condensed" panose="020B0502040204020203" pitchFamily="34" charset="0"/>
              </a:rPr>
              <a:t>relu</a:t>
            </a:r>
            <a:r>
              <a:rPr lang="nl-NL" sz="2400" dirty="0">
                <a:latin typeface="Bahnschrift SemiLight Condensed" panose="020B0502040204020203" pitchFamily="34" charset="0"/>
              </a:rPr>
              <a:t>'))</a:t>
            </a:r>
          </a:p>
          <a:p>
            <a:pPr marL="0" indent="0" fontAlgn="base">
              <a:buNone/>
            </a:pPr>
            <a:r>
              <a:rPr lang="nl-NL" sz="2400" dirty="0" err="1">
                <a:latin typeface="Bahnschrift SemiLight Condensed" panose="020B0502040204020203" pitchFamily="34" charset="0"/>
              </a:rPr>
              <a:t>model.add</a:t>
            </a:r>
            <a:r>
              <a:rPr lang="nl-NL" sz="2400" dirty="0">
                <a:latin typeface="Bahnschrift SemiLight Condensed" panose="020B0502040204020203" pitchFamily="34" charset="0"/>
              </a:rPr>
              <a:t>(</a:t>
            </a:r>
            <a:r>
              <a:rPr lang="nl-NL" sz="2400" dirty="0" err="1">
                <a:latin typeface="Bahnschrift SemiLight Condensed" panose="020B0502040204020203" pitchFamily="34" charset="0"/>
              </a:rPr>
              <a:t>Dense</a:t>
            </a:r>
            <a:r>
              <a:rPr lang="nl-NL" sz="2400" dirty="0">
                <a:latin typeface="Bahnschrift SemiLight Condensed" panose="020B0502040204020203" pitchFamily="34" charset="0"/>
              </a:rPr>
              <a:t>(1, </a:t>
            </a:r>
            <a:r>
              <a:rPr lang="nl-NL" sz="2400" dirty="0" err="1">
                <a:latin typeface="Bahnschrift SemiLight Condensed" panose="020B0502040204020203" pitchFamily="34" charset="0"/>
              </a:rPr>
              <a:t>activation</a:t>
            </a:r>
            <a:r>
              <a:rPr lang="nl-NL" sz="2400" dirty="0">
                <a:latin typeface="Bahnschrift SemiLight Condensed" panose="020B0502040204020203" pitchFamily="34" charset="0"/>
              </a:rPr>
              <a:t>='</a:t>
            </a:r>
            <a:r>
              <a:rPr lang="nl-NL" sz="2400" dirty="0" err="1">
                <a:latin typeface="Bahnschrift SemiLight Condensed" panose="020B0502040204020203" pitchFamily="34" charset="0"/>
              </a:rPr>
              <a:t>sigmoid</a:t>
            </a:r>
            <a:r>
              <a:rPr lang="nl-NL" sz="2400" dirty="0">
                <a:latin typeface="Bahnschrift SemiLight Condensed" panose="020B0502040204020203" pitchFamily="34" charset="0"/>
              </a:rPr>
              <a:t>’))</a:t>
            </a:r>
          </a:p>
          <a:p>
            <a:pPr marL="0" indent="0" fontAlgn="base">
              <a:buNone/>
            </a:pPr>
            <a:r>
              <a:rPr lang="nl-NL" sz="2400" dirty="0" err="1">
                <a:latin typeface="Bahnschrift SemiLight Condensed" panose="020B0502040204020203" pitchFamily="34" charset="0"/>
              </a:rPr>
              <a:t>Activation</a:t>
            </a:r>
            <a:r>
              <a:rPr lang="nl-NL" sz="2400" dirty="0">
                <a:latin typeface="Bahnschrift SemiLight Condensed" panose="020B0502040204020203" pitchFamily="34" charset="0"/>
              </a:rPr>
              <a:t> </a:t>
            </a:r>
            <a:r>
              <a:rPr lang="nl-NL" sz="2400" dirty="0" err="1">
                <a:latin typeface="Bahnschrift SemiLight Condensed" panose="020B0502040204020203" pitchFamily="34" charset="0"/>
              </a:rPr>
              <a:t>Function</a:t>
            </a:r>
            <a:r>
              <a:rPr lang="nl-NL" sz="2400" dirty="0">
                <a:latin typeface="Bahnschrift SemiLight Condensed" panose="020B0502040204020203" pitchFamily="34" charset="0"/>
              </a:rPr>
              <a:t>= </a:t>
            </a:r>
            <a:r>
              <a:rPr lang="nl-NL" sz="2400" dirty="0" err="1">
                <a:latin typeface="Bahnschrift SemiLight Condensed" panose="020B0502040204020203" pitchFamily="34" charset="0"/>
              </a:rPr>
              <a:t>Sigmoid</a:t>
            </a:r>
            <a:r>
              <a:rPr lang="nl-NL" sz="2400" dirty="0">
                <a:latin typeface="Bahnschrift SemiLight Condensed" panose="020B0502040204020203" pitchFamily="34" charset="0"/>
              </a:rPr>
              <a:t> or </a:t>
            </a:r>
            <a:r>
              <a:rPr lang="nl-NL" sz="2400" dirty="0" err="1">
                <a:latin typeface="Bahnschrift SemiLight Condensed" panose="020B0502040204020203" pitchFamily="34" charset="0"/>
              </a:rPr>
              <a:t>Softmax</a:t>
            </a:r>
            <a:endParaRPr lang="nl-NL" sz="2400" dirty="0">
              <a:latin typeface="Bahnschrift SemiLight Condensed" panose="020B0502040204020203" pitchFamily="34" charset="0"/>
            </a:endParaRPr>
          </a:p>
          <a:p>
            <a:pPr marL="0" indent="0" fontAlgn="base">
              <a:buNone/>
            </a:pPr>
            <a:endParaRPr lang="nl-NL" sz="2400" dirty="0">
              <a:latin typeface="Bahnschrift SemiLight Condensed" panose="020B0502040204020203" pitchFamily="34" charset="0"/>
            </a:endParaRPr>
          </a:p>
          <a:p>
            <a:pPr marL="0" indent="0" fontAlgn="base">
              <a:buNone/>
            </a:pPr>
            <a:endParaRPr lang="nl-NL" sz="2400" dirty="0">
              <a:latin typeface="Bahnschrift SemiLight Condensed" panose="020B0502040204020203" pitchFamily="34" charset="0"/>
            </a:endParaRPr>
          </a:p>
          <a:p>
            <a:pPr marL="0" indent="0" fontAlgn="base">
              <a:buNone/>
            </a:pPr>
            <a:endParaRPr lang="nl-NL" sz="2400" dirty="0">
              <a:latin typeface="Bahnschrift SemiLight Condensed" panose="020B0502040204020203" pitchFamily="34" charset="0"/>
            </a:endParaRPr>
          </a:p>
          <a:p>
            <a:pPr marL="0" indent="0" fontAlgn="base">
              <a:buNone/>
            </a:pPr>
            <a:endParaRPr lang="nl-NL" sz="2400" b="1" dirty="0">
              <a:latin typeface="Bahnschrift SemiLight Condensed" panose="020B0502040204020203" pitchFamily="34" charset="0"/>
            </a:endParaRPr>
          </a:p>
          <a:p>
            <a:pPr marL="0" indent="0" fontAlgn="base">
              <a:buNone/>
            </a:pPr>
            <a:endParaRPr lang="nl-NL" sz="2400" b="1" dirty="0">
              <a:latin typeface="Bahnschrift SemiLight Condensed" panose="020B0502040204020203" pitchFamily="34" charset="0"/>
            </a:endParaRPr>
          </a:p>
          <a:p>
            <a:pPr marL="0" indent="0" fontAlgn="base">
              <a:buNone/>
            </a:pPr>
            <a:endParaRPr lang="nl-NL" sz="2400" dirty="0">
              <a:latin typeface="Bahnschrift SemiLight Condensed" panose="020B0502040204020203" pitchFamily="34" charset="0"/>
            </a:endParaRPr>
          </a:p>
          <a:p>
            <a:pPr marL="0" indent="0" fontAlgn="base">
              <a:buNone/>
            </a:pPr>
            <a:endParaRPr lang="nl-NL" sz="2400" dirty="0">
              <a:latin typeface="Bahnschrift SemiLight Condensed" panose="020B0502040204020203" pitchFamily="34" charset="0"/>
            </a:endParaRPr>
          </a:p>
          <a:p>
            <a:endParaRPr lang="nl-NL" dirty="0">
              <a:latin typeface="Bahnschrift SemiLight Condensed" panose="020B0502040204020203" pitchFamily="34" charset="0"/>
            </a:endParaRPr>
          </a:p>
        </p:txBody>
      </p:sp>
    </p:spTree>
    <p:extLst>
      <p:ext uri="{BB962C8B-B14F-4D97-AF65-F5344CB8AC3E}">
        <p14:creationId xmlns:p14="http://schemas.microsoft.com/office/powerpoint/2010/main" val="328726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9" end="19"/>
                                            </p:txEl>
                                          </p:spTgt>
                                        </p:tgtEl>
                                        <p:attrNameLst>
                                          <p:attrName>style.visibility</p:attrName>
                                        </p:attrNameLst>
                                      </p:cBhvr>
                                      <p:to>
                                        <p:strVal val="visible"/>
                                      </p:to>
                                    </p:set>
                                    <p:animEffect transition="in" filter="dissolve">
                                      <p:cBhvr>
                                        <p:cTn id="7" dur="500"/>
                                        <p:tgtEl>
                                          <p:spTgt spid="6">
                                            <p:txEl>
                                              <p:pRg st="19" end="19"/>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20" end="20"/>
                                            </p:txEl>
                                          </p:spTgt>
                                        </p:tgtEl>
                                        <p:attrNameLst>
                                          <p:attrName>style.visibility</p:attrName>
                                        </p:attrNameLst>
                                      </p:cBhvr>
                                      <p:to>
                                        <p:strVal val="visible"/>
                                      </p:to>
                                    </p:set>
                                    <p:animEffect transition="in" filter="dissolve">
                                      <p:cBhvr>
                                        <p:cTn id="10" dur="500"/>
                                        <p:tgtEl>
                                          <p:spTgt spid="6">
                                            <p:txEl>
                                              <p:pRg st="20" end="20"/>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21" end="21"/>
                                            </p:txEl>
                                          </p:spTgt>
                                        </p:tgtEl>
                                        <p:attrNameLst>
                                          <p:attrName>style.visibility</p:attrName>
                                        </p:attrNameLst>
                                      </p:cBhvr>
                                      <p:to>
                                        <p:strVal val="visible"/>
                                      </p:to>
                                    </p:set>
                                    <p:animEffect transition="in" filter="dissolve">
                                      <p:cBhvr>
                                        <p:cTn id="13" dur="500"/>
                                        <p:tgtEl>
                                          <p:spTgt spid="6">
                                            <p:txEl>
                                              <p:pRg st="21" end="21"/>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6">
                                            <p:txEl>
                                              <p:pRg st="22" end="22"/>
                                            </p:txEl>
                                          </p:spTgt>
                                        </p:tgtEl>
                                        <p:attrNameLst>
                                          <p:attrName>style.visibility</p:attrName>
                                        </p:attrNameLst>
                                      </p:cBhvr>
                                      <p:to>
                                        <p:strVal val="visible"/>
                                      </p:to>
                                    </p:set>
                                    <p:animEffect transition="in" filter="dissolve">
                                      <p:cBhvr>
                                        <p:cTn id="16" dur="500"/>
                                        <p:tgtEl>
                                          <p:spTgt spid="6">
                                            <p:txEl>
                                              <p:pRg st="22" end="22"/>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6">
                                            <p:txEl>
                                              <p:pRg st="23" end="23"/>
                                            </p:txEl>
                                          </p:spTgt>
                                        </p:tgtEl>
                                        <p:attrNameLst>
                                          <p:attrName>style.visibility</p:attrName>
                                        </p:attrNameLst>
                                      </p:cBhvr>
                                      <p:to>
                                        <p:strVal val="visible"/>
                                      </p:to>
                                    </p:set>
                                    <p:animEffect transition="in" filter="dissolve">
                                      <p:cBhvr>
                                        <p:cTn id="19" dur="500"/>
                                        <p:tgtEl>
                                          <p:spTgt spid="6">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6C0A-2651-AA1E-56D6-F70F59178A0A}"/>
              </a:ext>
            </a:extLst>
          </p:cNvPr>
          <p:cNvSpPr>
            <a:spLocks noGrp="1"/>
          </p:cNvSpPr>
          <p:nvPr>
            <p:ph type="title"/>
          </p:nvPr>
        </p:nvSpPr>
        <p:spPr/>
        <p:txBody>
          <a:bodyPr/>
          <a:lstStyle/>
          <a:p>
            <a:r>
              <a:rPr lang="nl-NL" sz="4000" dirty="0" err="1">
                <a:latin typeface="Abadi" panose="020B0604020104020204" pitchFamily="34" charset="0"/>
              </a:rPr>
              <a:t>Why</a:t>
            </a:r>
            <a:r>
              <a:rPr lang="nl-NL" sz="4000" dirty="0">
                <a:latin typeface="Abadi" panose="020B0604020104020204" pitchFamily="34" charset="0"/>
              </a:rPr>
              <a:t> </a:t>
            </a:r>
            <a:r>
              <a:rPr lang="nl-NL" sz="4000" dirty="0" err="1">
                <a:latin typeface="Abadi" panose="020B0604020104020204" pitchFamily="34" charset="0"/>
              </a:rPr>
              <a:t>to</a:t>
            </a:r>
            <a:r>
              <a:rPr lang="nl-NL" sz="4000" dirty="0">
                <a:latin typeface="Abadi" panose="020B0604020104020204" pitchFamily="34" charset="0"/>
              </a:rPr>
              <a:t> set padding=</a:t>
            </a:r>
            <a:r>
              <a:rPr lang="nl-NL" sz="4000" dirty="0" err="1">
                <a:latin typeface="Abadi" panose="020B0604020104020204" pitchFamily="34" charset="0"/>
              </a:rPr>
              <a:t>same</a:t>
            </a:r>
            <a:r>
              <a:rPr lang="nl-NL" sz="4000" dirty="0">
                <a:latin typeface="Abadi" panose="020B0604020104020204" pitchFamily="34" charset="0"/>
              </a:rPr>
              <a:t>?</a:t>
            </a:r>
          </a:p>
        </p:txBody>
      </p:sp>
      <p:pic>
        <p:nvPicPr>
          <p:cNvPr id="1028" name="Picture 4" descr="What does the 'same' padding parameter in convolution mean in TensorFlow? -  Quora">
            <a:extLst>
              <a:ext uri="{FF2B5EF4-FFF2-40B4-BE49-F238E27FC236}">
                <a16:creationId xmlns:a16="http://schemas.microsoft.com/office/drawing/2014/main" id="{2C39CC7A-A98F-AD4A-7BC4-BC5FF2DB0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40909"/>
            <a:ext cx="8413584" cy="3717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948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7FEA0-99CB-4CEF-9FC5-E903358F7E06}"/>
              </a:ext>
            </a:extLst>
          </p:cNvPr>
          <p:cNvSpPr>
            <a:spLocks noGrp="1"/>
          </p:cNvSpPr>
          <p:nvPr>
            <p:ph type="title"/>
          </p:nvPr>
        </p:nvSpPr>
        <p:spPr>
          <a:xfrm>
            <a:off x="697676" y="2758913"/>
            <a:ext cx="8268194" cy="1142280"/>
          </a:xfrm>
        </p:spPr>
        <p:txBody>
          <a:bodyPr/>
          <a:lstStyle/>
          <a:p>
            <a:pPr fontAlgn="base"/>
            <a:r>
              <a:rPr lang="nl-NL" sz="3600" dirty="0">
                <a:latin typeface="Bahnschrift SemiLight Condensed" panose="020B0502040204020203" pitchFamily="34" charset="0"/>
              </a:rPr>
              <a:t># </a:t>
            </a:r>
            <a:r>
              <a:rPr lang="nl-NL" sz="3600" dirty="0" err="1">
                <a:latin typeface="Bahnschrift SemiLight Condensed" panose="020B0502040204020203" pitchFamily="34" charset="0"/>
              </a:rPr>
              <a:t>compile</a:t>
            </a:r>
            <a:r>
              <a:rPr lang="nl-NL" sz="3600" dirty="0">
                <a:latin typeface="Bahnschrift SemiLight Condensed" panose="020B0502040204020203" pitchFamily="34" charset="0"/>
              </a:rPr>
              <a:t> model</a:t>
            </a:r>
            <a:br>
              <a:rPr lang="nl-NL" sz="3600" dirty="0">
                <a:latin typeface="Bahnschrift SemiLight Condensed" panose="020B0502040204020203" pitchFamily="34" charset="0"/>
              </a:rPr>
            </a:br>
            <a:r>
              <a:rPr lang="nl-NL" sz="2000" dirty="0" err="1">
                <a:latin typeface="Bahnschrift SemiLight Condensed" panose="020B0502040204020203" pitchFamily="34" charset="0"/>
              </a:rPr>
              <a:t>model.</a:t>
            </a:r>
            <a:r>
              <a:rPr lang="nl-NL" sz="2000" b="1" dirty="0" err="1">
                <a:latin typeface="Bahnschrift SemiLight Condensed" panose="020B0502040204020203" pitchFamily="34" charset="0"/>
              </a:rPr>
              <a:t>compile</a:t>
            </a:r>
            <a:r>
              <a:rPr lang="nl-NL" sz="2000" dirty="0">
                <a:latin typeface="Bahnschrift SemiLight Condensed" panose="020B0502040204020203" pitchFamily="34" charset="0"/>
              </a:rPr>
              <a:t>(</a:t>
            </a:r>
            <a:r>
              <a:rPr lang="nl-NL" sz="2000" dirty="0" err="1">
                <a:latin typeface="Bahnschrift SemiLight Condensed" panose="020B0502040204020203" pitchFamily="34" charset="0"/>
              </a:rPr>
              <a:t>optimizer</a:t>
            </a:r>
            <a:r>
              <a:rPr lang="nl-NL" sz="2000" dirty="0">
                <a:latin typeface="Bahnschrift SemiLight Condensed" panose="020B0502040204020203" pitchFamily="34" charset="0"/>
              </a:rPr>
              <a:t>='adam',</a:t>
            </a:r>
            <a:r>
              <a:rPr lang="nl-NL" sz="2000" dirty="0" err="1">
                <a:latin typeface="Bahnschrift SemiLight Condensed" panose="020B0502040204020203" pitchFamily="34" charset="0"/>
              </a:rPr>
              <a:t>loss</a:t>
            </a:r>
            <a:r>
              <a:rPr lang="nl-NL" sz="2000" dirty="0">
                <a:latin typeface="Bahnschrift SemiLight Condensed" panose="020B0502040204020203" pitchFamily="34" charset="0"/>
              </a:rPr>
              <a:t>='categorical_</a:t>
            </a:r>
            <a:r>
              <a:rPr lang="nl-NL" sz="2000" dirty="0" err="1">
                <a:latin typeface="Bahnschrift SemiLight Condensed" panose="020B0502040204020203" pitchFamily="34" charset="0"/>
              </a:rPr>
              <a:t>crossentropy</a:t>
            </a:r>
            <a:r>
              <a:rPr lang="nl-NL" sz="2000" dirty="0">
                <a:latin typeface="Bahnschrift SemiLight Condensed" panose="020B0502040204020203" pitchFamily="34" charset="0"/>
              </a:rPr>
              <a:t>’,</a:t>
            </a:r>
            <a:r>
              <a:rPr lang="nl-NL" sz="2000" dirty="0" err="1">
                <a:latin typeface="Bahnschrift SemiLight Condensed" panose="020B0502040204020203" pitchFamily="34" charset="0"/>
              </a:rPr>
              <a:t>metrics</a:t>
            </a:r>
            <a:r>
              <a:rPr lang="nl-NL" sz="2000" dirty="0">
                <a:latin typeface="Bahnschrift SemiLight Condensed" panose="020B0502040204020203" pitchFamily="34" charset="0"/>
              </a:rPr>
              <a:t>=['</a:t>
            </a:r>
            <a:r>
              <a:rPr lang="nl-NL" sz="2000" dirty="0" err="1">
                <a:latin typeface="Bahnschrift SemiLight Condensed" panose="020B0502040204020203" pitchFamily="34" charset="0"/>
              </a:rPr>
              <a:t>accuracy</a:t>
            </a:r>
            <a:r>
              <a:rPr lang="nl-NL" sz="2000" dirty="0">
                <a:latin typeface="Bahnschrift SemiLight Condensed" panose="020B0502040204020203" pitchFamily="34" charset="0"/>
              </a:rPr>
              <a:t>'])</a:t>
            </a:r>
            <a:br>
              <a:rPr lang="nl-NL" dirty="0">
                <a:latin typeface="Bahnschrift SemiLight Condensed" panose="020B0502040204020203" pitchFamily="34" charset="0"/>
              </a:rPr>
            </a:br>
            <a:br>
              <a:rPr lang="nl-NL" sz="3600" dirty="0">
                <a:latin typeface="Bahnschrift SemiLight Condensed" panose="020B0502040204020203" pitchFamily="34" charset="0"/>
              </a:rPr>
            </a:br>
            <a:br>
              <a:rPr lang="nl-NL" sz="3600" dirty="0">
                <a:latin typeface="Bahnschrift SemiLight Condensed" panose="020B0502040204020203" pitchFamily="34" charset="0"/>
              </a:rPr>
            </a:br>
            <a:r>
              <a:rPr lang="nl-NL" sz="3600" dirty="0" err="1">
                <a:latin typeface="Bahnschrift SemiLight Condensed" panose="020B0502040204020203" pitchFamily="34" charset="0"/>
              </a:rPr>
              <a:t>Loss</a:t>
            </a:r>
            <a:r>
              <a:rPr lang="nl-NL" sz="3600" dirty="0">
                <a:latin typeface="Bahnschrift SemiLight Condensed" panose="020B0502040204020203" pitchFamily="34" charset="0"/>
              </a:rPr>
              <a:t>= cross </a:t>
            </a:r>
            <a:r>
              <a:rPr lang="nl-NL" sz="3600" dirty="0" err="1">
                <a:latin typeface="Bahnschrift SemiLight Condensed" panose="020B0502040204020203" pitchFamily="34" charset="0"/>
              </a:rPr>
              <a:t>entropy</a:t>
            </a:r>
            <a:r>
              <a:rPr lang="nl-NL" sz="3600" dirty="0">
                <a:latin typeface="Bahnschrift SemiLight Condensed" panose="020B0502040204020203" pitchFamily="34" charset="0"/>
              </a:rPr>
              <a:t> or MSE</a:t>
            </a:r>
            <a:br>
              <a:rPr lang="nl-NL" dirty="0"/>
            </a:br>
            <a:endParaRPr lang="nl-NL" dirty="0"/>
          </a:p>
        </p:txBody>
      </p:sp>
    </p:spTree>
    <p:extLst>
      <p:ext uri="{BB962C8B-B14F-4D97-AF65-F5344CB8AC3E}">
        <p14:creationId xmlns:p14="http://schemas.microsoft.com/office/powerpoint/2010/main" val="2944897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61B20-9FF5-4200-BB87-DF180D44FE5A}"/>
              </a:ext>
            </a:extLst>
          </p:cNvPr>
          <p:cNvSpPr>
            <a:spLocks noGrp="1"/>
          </p:cNvSpPr>
          <p:nvPr>
            <p:ph type="title"/>
          </p:nvPr>
        </p:nvSpPr>
        <p:spPr/>
        <p:txBody>
          <a:bodyPr/>
          <a:lstStyle/>
          <a:p>
            <a:r>
              <a:rPr lang="nl-NL" dirty="0">
                <a:latin typeface="Bahnschrift SemiBold" panose="020B0502040204020203" pitchFamily="34" charset="0"/>
              </a:rPr>
              <a:t>Training, </a:t>
            </a:r>
            <a:r>
              <a:rPr lang="nl-NL" dirty="0" err="1">
                <a:latin typeface="Bahnschrift SemiBold" panose="020B0502040204020203" pitchFamily="34" charset="0"/>
              </a:rPr>
              <a:t>Validation</a:t>
            </a:r>
            <a:r>
              <a:rPr lang="nl-NL" dirty="0">
                <a:latin typeface="Bahnschrift SemiBold" panose="020B0502040204020203" pitchFamily="34" charset="0"/>
              </a:rPr>
              <a:t> &amp; </a:t>
            </a:r>
            <a:r>
              <a:rPr lang="nl-NL" dirty="0" err="1">
                <a:latin typeface="Bahnschrift SemiBold" panose="020B0502040204020203" pitchFamily="34" charset="0"/>
              </a:rPr>
              <a:t>Testing</a:t>
            </a:r>
            <a:endParaRPr lang="nl-NL" dirty="0">
              <a:latin typeface="Bahnschrift SemiBold" panose="020B0502040204020203" pitchFamily="34" charset="0"/>
            </a:endParaRPr>
          </a:p>
        </p:txBody>
      </p:sp>
      <p:grpSp>
        <p:nvGrpSpPr>
          <p:cNvPr id="5" name="Group 4">
            <a:extLst>
              <a:ext uri="{FF2B5EF4-FFF2-40B4-BE49-F238E27FC236}">
                <a16:creationId xmlns:a16="http://schemas.microsoft.com/office/drawing/2014/main" id="{E947481A-12C1-495D-BAEC-BB3D1FE4688E}"/>
              </a:ext>
            </a:extLst>
          </p:cNvPr>
          <p:cNvGrpSpPr/>
          <p:nvPr/>
        </p:nvGrpSpPr>
        <p:grpSpPr>
          <a:xfrm>
            <a:off x="1480628" y="1779951"/>
            <a:ext cx="6665845" cy="4205211"/>
            <a:chOff x="1480628" y="1779951"/>
            <a:chExt cx="6665845" cy="4205211"/>
          </a:xfrm>
        </p:grpSpPr>
        <p:pic>
          <p:nvPicPr>
            <p:cNvPr id="4" name="Picture 3" descr="A screenshot of a cell phone&#10;&#10;Description automatically generated">
              <a:extLst>
                <a:ext uri="{FF2B5EF4-FFF2-40B4-BE49-F238E27FC236}">
                  <a16:creationId xmlns:a16="http://schemas.microsoft.com/office/drawing/2014/main" id="{67575419-3369-4BA7-8BEC-189C7DAE8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628" y="1779951"/>
              <a:ext cx="6665845" cy="4205211"/>
            </a:xfrm>
            <a:prstGeom prst="rect">
              <a:avLst/>
            </a:prstGeom>
          </p:spPr>
        </p:pic>
        <p:sp>
          <p:nvSpPr>
            <p:cNvPr id="3" name="Hexagon 2">
              <a:extLst>
                <a:ext uri="{FF2B5EF4-FFF2-40B4-BE49-F238E27FC236}">
                  <a16:creationId xmlns:a16="http://schemas.microsoft.com/office/drawing/2014/main" id="{6AACFE89-98BA-4781-8F04-334461D9F755}"/>
                </a:ext>
              </a:extLst>
            </p:cNvPr>
            <p:cNvSpPr/>
            <p:nvPr/>
          </p:nvSpPr>
          <p:spPr>
            <a:xfrm>
              <a:off x="2266950" y="3933825"/>
              <a:ext cx="1771650" cy="84772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err="1"/>
                <a:t>Deep</a:t>
              </a:r>
              <a:r>
                <a:rPr lang="nl-NL" sz="1400" dirty="0"/>
                <a:t> Learning </a:t>
              </a:r>
              <a:r>
                <a:rPr lang="nl-NL" sz="1400" dirty="0" err="1"/>
                <a:t>Algorithm</a:t>
              </a:r>
              <a:endParaRPr lang="nl-NL" sz="1400" dirty="0"/>
            </a:p>
          </p:txBody>
        </p:sp>
      </p:grpSp>
    </p:spTree>
    <p:extLst>
      <p:ext uri="{BB962C8B-B14F-4D97-AF65-F5344CB8AC3E}">
        <p14:creationId xmlns:p14="http://schemas.microsoft.com/office/powerpoint/2010/main" val="3218270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546CF-E618-44CF-BC73-4AE05BE7C5BF}"/>
              </a:ext>
            </a:extLst>
          </p:cNvPr>
          <p:cNvSpPr>
            <a:spLocks noGrp="1"/>
          </p:cNvSpPr>
          <p:nvPr>
            <p:ph type="title"/>
          </p:nvPr>
        </p:nvSpPr>
        <p:spPr/>
        <p:txBody>
          <a:bodyPr/>
          <a:lstStyle/>
          <a:p>
            <a:r>
              <a:rPr lang="nl-NL" dirty="0">
                <a:latin typeface="Bahnschrift SemiBold" panose="020B0502040204020203" pitchFamily="34" charset="0"/>
              </a:rPr>
              <a:t>Fitting a model</a:t>
            </a:r>
          </a:p>
        </p:txBody>
      </p:sp>
      <p:pic>
        <p:nvPicPr>
          <p:cNvPr id="5" name="Picture 4">
            <a:extLst>
              <a:ext uri="{FF2B5EF4-FFF2-40B4-BE49-F238E27FC236}">
                <a16:creationId xmlns:a16="http://schemas.microsoft.com/office/drawing/2014/main" id="{D8BA4864-BECF-4EAA-A816-BF43BE43708B}"/>
              </a:ext>
            </a:extLst>
          </p:cNvPr>
          <p:cNvPicPr>
            <a:picLocks noChangeAspect="1"/>
          </p:cNvPicPr>
          <p:nvPr/>
        </p:nvPicPr>
        <p:blipFill>
          <a:blip r:embed="rId2"/>
          <a:stretch>
            <a:fillRect/>
          </a:stretch>
        </p:blipFill>
        <p:spPr>
          <a:xfrm>
            <a:off x="653144" y="2713394"/>
            <a:ext cx="8490856" cy="3041403"/>
          </a:xfrm>
          <a:prstGeom prst="rect">
            <a:avLst/>
          </a:prstGeom>
        </p:spPr>
      </p:pic>
    </p:spTree>
    <p:extLst>
      <p:ext uri="{BB962C8B-B14F-4D97-AF65-F5344CB8AC3E}">
        <p14:creationId xmlns:p14="http://schemas.microsoft.com/office/powerpoint/2010/main" val="35288344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97402-AF90-4C60-8AD1-FDC48855371B}"/>
              </a:ext>
            </a:extLst>
          </p:cNvPr>
          <p:cNvSpPr>
            <a:spLocks noGrp="1"/>
          </p:cNvSpPr>
          <p:nvPr>
            <p:ph type="title"/>
          </p:nvPr>
        </p:nvSpPr>
        <p:spPr>
          <a:xfrm>
            <a:off x="745176" y="276971"/>
            <a:ext cx="7771680" cy="1142280"/>
          </a:xfrm>
        </p:spPr>
        <p:txBody>
          <a:bodyPr/>
          <a:lstStyle/>
          <a:p>
            <a:r>
              <a:rPr lang="nl-NL" dirty="0">
                <a:latin typeface="Bahnschrift SemiBold" panose="020B0502040204020203" pitchFamily="34" charset="0"/>
              </a:rPr>
              <a:t>Plot </a:t>
            </a:r>
            <a:r>
              <a:rPr lang="nl-NL" dirty="0" err="1">
                <a:latin typeface="Bahnschrift SemiBold" panose="020B0502040204020203" pitchFamily="34" charset="0"/>
              </a:rPr>
              <a:t>the</a:t>
            </a:r>
            <a:r>
              <a:rPr lang="nl-NL" dirty="0">
                <a:latin typeface="Bahnschrift SemiBold" panose="020B0502040204020203" pitchFamily="34" charset="0"/>
              </a:rPr>
              <a:t> </a:t>
            </a:r>
            <a:r>
              <a:rPr lang="nl-NL" dirty="0" err="1">
                <a:latin typeface="Bahnschrift SemiBold" panose="020B0502040204020203" pitchFamily="34" charset="0"/>
              </a:rPr>
              <a:t>diagnostics</a:t>
            </a:r>
            <a:endParaRPr lang="nl-NL" dirty="0">
              <a:latin typeface="Bahnschrift SemiBold" panose="020B0502040204020203" pitchFamily="34" charset="0"/>
            </a:endParaRPr>
          </a:p>
        </p:txBody>
      </p:sp>
      <p:sp>
        <p:nvSpPr>
          <p:cNvPr id="3" name="Subtitle 2">
            <a:extLst>
              <a:ext uri="{FF2B5EF4-FFF2-40B4-BE49-F238E27FC236}">
                <a16:creationId xmlns:a16="http://schemas.microsoft.com/office/drawing/2014/main" id="{34C01A3F-8C58-43E5-869F-E2FD04FC4B34}"/>
              </a:ext>
            </a:extLst>
          </p:cNvPr>
          <p:cNvSpPr>
            <a:spLocks noGrp="1"/>
          </p:cNvSpPr>
          <p:nvPr>
            <p:ph type="subTitle"/>
          </p:nvPr>
        </p:nvSpPr>
        <p:spPr>
          <a:xfrm>
            <a:off x="789709" y="1853901"/>
            <a:ext cx="8229240" cy="3977280"/>
          </a:xfrm>
        </p:spPr>
        <p:txBody>
          <a:bodyPr/>
          <a:lstStyle/>
          <a:p>
            <a:pPr marL="0" indent="0">
              <a:buNone/>
            </a:pPr>
            <a:r>
              <a:rPr lang="nl-NL" sz="2400" dirty="0" err="1"/>
              <a:t>plt.plot</a:t>
            </a:r>
            <a:r>
              <a:rPr lang="nl-NL" sz="2400" dirty="0"/>
              <a:t>(</a:t>
            </a:r>
            <a:r>
              <a:rPr lang="nl-NL" sz="2400" dirty="0" err="1"/>
              <a:t>history.history</a:t>
            </a:r>
            <a:r>
              <a:rPr lang="nl-NL" sz="2400" dirty="0"/>
              <a:t>['</a:t>
            </a:r>
            <a:r>
              <a:rPr lang="nl-NL" sz="2400" dirty="0" err="1"/>
              <a:t>acc</a:t>
            </a:r>
            <a:r>
              <a:rPr lang="nl-NL" sz="2400" dirty="0"/>
              <a:t>'],'</a:t>
            </a:r>
            <a:r>
              <a:rPr lang="nl-NL" sz="2400" dirty="0" err="1"/>
              <a:t>green',label</a:t>
            </a:r>
            <a:r>
              <a:rPr lang="nl-NL" sz="2400" dirty="0"/>
              <a:t>='</a:t>
            </a:r>
            <a:r>
              <a:rPr lang="nl-NL" sz="2400" dirty="0" err="1"/>
              <a:t>Accuracy</a:t>
            </a:r>
            <a:r>
              <a:rPr lang="nl-NL" sz="2400" dirty="0"/>
              <a:t>')</a:t>
            </a:r>
          </a:p>
          <a:p>
            <a:pPr marL="0" indent="0">
              <a:buNone/>
            </a:pPr>
            <a:r>
              <a:rPr lang="nl-NL" sz="2400" dirty="0" err="1"/>
              <a:t>plt.plot</a:t>
            </a:r>
            <a:r>
              <a:rPr lang="nl-NL" sz="2400" dirty="0"/>
              <a:t>(</a:t>
            </a:r>
            <a:r>
              <a:rPr lang="nl-NL" sz="2400" dirty="0" err="1"/>
              <a:t>history.history</a:t>
            </a:r>
            <a:r>
              <a:rPr lang="nl-NL" sz="2400" dirty="0"/>
              <a:t>['</a:t>
            </a:r>
            <a:r>
              <a:rPr lang="nl-NL" sz="2400" dirty="0" err="1"/>
              <a:t>loss</a:t>
            </a:r>
            <a:r>
              <a:rPr lang="nl-NL" sz="2400" dirty="0"/>
              <a:t>'],'</a:t>
            </a:r>
            <a:r>
              <a:rPr lang="nl-NL" sz="2400" dirty="0" err="1"/>
              <a:t>red',label</a:t>
            </a:r>
            <a:r>
              <a:rPr lang="nl-NL" sz="2400" dirty="0"/>
              <a:t>='</a:t>
            </a:r>
            <a:r>
              <a:rPr lang="nl-NL" sz="2400" dirty="0" err="1"/>
              <a:t>Loss</a:t>
            </a:r>
            <a:r>
              <a:rPr lang="nl-NL" sz="2400" dirty="0"/>
              <a:t>')</a:t>
            </a:r>
          </a:p>
          <a:p>
            <a:pPr marL="0" indent="0">
              <a:buNone/>
            </a:pPr>
            <a:r>
              <a:rPr lang="nl-NL" sz="2400" dirty="0" err="1"/>
              <a:t>plt.title</a:t>
            </a:r>
            <a:r>
              <a:rPr lang="nl-NL" sz="2400" dirty="0"/>
              <a:t>('Training </a:t>
            </a:r>
            <a:r>
              <a:rPr lang="nl-NL" sz="2400" dirty="0" err="1"/>
              <a:t>Accuracy</a:t>
            </a:r>
            <a:r>
              <a:rPr lang="nl-NL" sz="2400" dirty="0"/>
              <a:t> &amp; </a:t>
            </a:r>
            <a:r>
              <a:rPr lang="nl-NL" sz="2400" dirty="0" err="1"/>
              <a:t>Loss</a:t>
            </a:r>
            <a:r>
              <a:rPr lang="nl-NL" sz="2400" dirty="0"/>
              <a:t>')</a:t>
            </a:r>
          </a:p>
          <a:p>
            <a:pPr marL="0" indent="0">
              <a:buNone/>
            </a:pPr>
            <a:r>
              <a:rPr lang="nl-NL" sz="2400" dirty="0" err="1"/>
              <a:t>plt.xlabel</a:t>
            </a:r>
            <a:r>
              <a:rPr lang="nl-NL" sz="2400" dirty="0"/>
              <a:t>('</a:t>
            </a:r>
            <a:r>
              <a:rPr lang="nl-NL" sz="2400" dirty="0" err="1"/>
              <a:t>Epoch</a:t>
            </a:r>
            <a:r>
              <a:rPr lang="nl-NL" sz="2400" dirty="0"/>
              <a:t>')</a:t>
            </a:r>
          </a:p>
          <a:p>
            <a:pPr marL="0" indent="0">
              <a:buNone/>
            </a:pPr>
            <a:r>
              <a:rPr lang="nl-NL" sz="2400" dirty="0" err="1"/>
              <a:t>plt.figure</a:t>
            </a:r>
            <a:r>
              <a:rPr lang="nl-NL" sz="2400" dirty="0"/>
              <a:t>()</a:t>
            </a:r>
          </a:p>
          <a:p>
            <a:pPr marL="0" indent="0">
              <a:buNone/>
            </a:pPr>
            <a:r>
              <a:rPr lang="nl-NL" sz="2400" dirty="0" err="1"/>
              <a:t>plt.plot</a:t>
            </a:r>
            <a:r>
              <a:rPr lang="nl-NL" sz="2400" dirty="0"/>
              <a:t>(</a:t>
            </a:r>
            <a:r>
              <a:rPr lang="nl-NL" sz="2400" dirty="0" err="1"/>
              <a:t>history.history</a:t>
            </a:r>
            <a:r>
              <a:rPr lang="nl-NL" sz="2400" dirty="0"/>
              <a:t>['</a:t>
            </a:r>
            <a:r>
              <a:rPr lang="nl-NL" sz="2400" dirty="0" err="1"/>
              <a:t>val_acc</a:t>
            </a:r>
            <a:r>
              <a:rPr lang="nl-NL" sz="2400" dirty="0"/>
              <a:t>'],'</a:t>
            </a:r>
            <a:r>
              <a:rPr lang="nl-NL" sz="2400" dirty="0" err="1"/>
              <a:t>green',label</a:t>
            </a:r>
            <a:r>
              <a:rPr lang="nl-NL" sz="2400" dirty="0"/>
              <a:t>='</a:t>
            </a:r>
            <a:r>
              <a:rPr lang="nl-NL" sz="2400" dirty="0" err="1"/>
              <a:t>Accuracy</a:t>
            </a:r>
            <a:r>
              <a:rPr lang="nl-NL" sz="2400" dirty="0"/>
              <a:t>')</a:t>
            </a:r>
          </a:p>
          <a:p>
            <a:pPr marL="0" indent="0">
              <a:buNone/>
            </a:pPr>
            <a:r>
              <a:rPr lang="nl-NL" sz="2400" dirty="0" err="1"/>
              <a:t>plt.plot</a:t>
            </a:r>
            <a:r>
              <a:rPr lang="nl-NL" sz="2400" dirty="0"/>
              <a:t>(</a:t>
            </a:r>
            <a:r>
              <a:rPr lang="nl-NL" sz="2400" dirty="0" err="1"/>
              <a:t>history.history</a:t>
            </a:r>
            <a:r>
              <a:rPr lang="nl-NL" sz="2400" dirty="0"/>
              <a:t>['</a:t>
            </a:r>
            <a:r>
              <a:rPr lang="nl-NL" sz="2400" dirty="0" err="1"/>
              <a:t>val_loss</a:t>
            </a:r>
            <a:r>
              <a:rPr lang="nl-NL" sz="2400" dirty="0"/>
              <a:t>'],'</a:t>
            </a:r>
            <a:r>
              <a:rPr lang="nl-NL" sz="2400" dirty="0" err="1"/>
              <a:t>red',label</a:t>
            </a:r>
            <a:r>
              <a:rPr lang="nl-NL" sz="2400" dirty="0"/>
              <a:t>='</a:t>
            </a:r>
            <a:r>
              <a:rPr lang="nl-NL" sz="2400" dirty="0" err="1"/>
              <a:t>Loss</a:t>
            </a:r>
            <a:r>
              <a:rPr lang="nl-NL" sz="2400" dirty="0"/>
              <a:t>')</a:t>
            </a:r>
          </a:p>
          <a:p>
            <a:pPr marL="0" indent="0">
              <a:buNone/>
            </a:pPr>
            <a:r>
              <a:rPr lang="nl-NL" sz="2400" dirty="0" err="1"/>
              <a:t>plt.title</a:t>
            </a:r>
            <a:r>
              <a:rPr lang="nl-NL" sz="2400" dirty="0"/>
              <a:t>('</a:t>
            </a:r>
            <a:r>
              <a:rPr lang="nl-NL" sz="2400" dirty="0" err="1"/>
              <a:t>Validation</a:t>
            </a:r>
            <a:r>
              <a:rPr lang="nl-NL" sz="2400" dirty="0"/>
              <a:t> </a:t>
            </a:r>
            <a:r>
              <a:rPr lang="nl-NL" sz="2400" dirty="0" err="1"/>
              <a:t>Accuracy</a:t>
            </a:r>
            <a:r>
              <a:rPr lang="nl-NL" sz="2400" dirty="0"/>
              <a:t> &amp; </a:t>
            </a:r>
            <a:r>
              <a:rPr lang="nl-NL" sz="2400" dirty="0" err="1"/>
              <a:t>Loss</a:t>
            </a:r>
            <a:r>
              <a:rPr lang="nl-NL" sz="2400" dirty="0"/>
              <a:t>')</a:t>
            </a:r>
          </a:p>
          <a:p>
            <a:pPr marL="0" indent="0">
              <a:buNone/>
            </a:pPr>
            <a:r>
              <a:rPr lang="nl-NL" sz="2400" dirty="0" err="1"/>
              <a:t>plt.xlabel</a:t>
            </a:r>
            <a:r>
              <a:rPr lang="nl-NL" sz="2400" dirty="0"/>
              <a:t>('</a:t>
            </a:r>
            <a:r>
              <a:rPr lang="nl-NL" sz="2400" dirty="0" err="1"/>
              <a:t>Epoch</a:t>
            </a:r>
            <a:r>
              <a:rPr lang="nl-NL" sz="2400" dirty="0"/>
              <a:t>')</a:t>
            </a:r>
          </a:p>
          <a:p>
            <a:pPr marL="0" indent="0">
              <a:buNone/>
            </a:pPr>
            <a:r>
              <a:rPr lang="nl-NL" sz="2400" dirty="0" err="1"/>
              <a:t>plt.figure</a:t>
            </a:r>
            <a:r>
              <a:rPr lang="nl-NL" sz="2400" dirty="0"/>
              <a:t>()</a:t>
            </a:r>
          </a:p>
        </p:txBody>
      </p:sp>
    </p:spTree>
    <p:extLst>
      <p:ext uri="{BB962C8B-B14F-4D97-AF65-F5344CB8AC3E}">
        <p14:creationId xmlns:p14="http://schemas.microsoft.com/office/powerpoint/2010/main" val="1755567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50FA8-5DE5-4962-B260-E325D73A8997}"/>
              </a:ext>
            </a:extLst>
          </p:cNvPr>
          <p:cNvSpPr>
            <a:spLocks noGrp="1"/>
          </p:cNvSpPr>
          <p:nvPr>
            <p:ph type="title"/>
          </p:nvPr>
        </p:nvSpPr>
        <p:spPr/>
        <p:txBody>
          <a:bodyPr/>
          <a:lstStyle/>
          <a:p>
            <a:r>
              <a:rPr lang="nl-NL" dirty="0"/>
              <a:t> </a:t>
            </a:r>
            <a:r>
              <a:rPr lang="nl-NL" dirty="0" err="1">
                <a:latin typeface="Bahnschrift SemiBold" panose="020B0502040204020203" pitchFamily="34" charset="0"/>
              </a:rPr>
              <a:t>Loss</a:t>
            </a:r>
            <a:r>
              <a:rPr lang="nl-NL" dirty="0">
                <a:latin typeface="Bahnschrift SemiBold" panose="020B0502040204020203" pitchFamily="34" charset="0"/>
              </a:rPr>
              <a:t> Curve &amp; </a:t>
            </a:r>
            <a:r>
              <a:rPr lang="nl-NL" dirty="0" err="1">
                <a:latin typeface="Bahnschrift SemiBold" panose="020B0502040204020203" pitchFamily="34" charset="0"/>
              </a:rPr>
              <a:t>Accuracy</a:t>
            </a:r>
            <a:r>
              <a:rPr lang="nl-NL" dirty="0">
                <a:latin typeface="Bahnschrift SemiBold" panose="020B0502040204020203" pitchFamily="34" charset="0"/>
              </a:rPr>
              <a:t> Curve</a:t>
            </a:r>
          </a:p>
        </p:txBody>
      </p:sp>
      <p:pic>
        <p:nvPicPr>
          <p:cNvPr id="5" name="Picture 4">
            <a:extLst>
              <a:ext uri="{FF2B5EF4-FFF2-40B4-BE49-F238E27FC236}">
                <a16:creationId xmlns:a16="http://schemas.microsoft.com/office/drawing/2014/main" id="{548254A4-64C8-4098-B477-5685313FC6BD}"/>
              </a:ext>
            </a:extLst>
          </p:cNvPr>
          <p:cNvPicPr>
            <a:picLocks noChangeAspect="1"/>
          </p:cNvPicPr>
          <p:nvPr/>
        </p:nvPicPr>
        <p:blipFill>
          <a:blip r:embed="rId2"/>
          <a:stretch>
            <a:fillRect/>
          </a:stretch>
        </p:blipFill>
        <p:spPr>
          <a:xfrm>
            <a:off x="629393" y="1603168"/>
            <a:ext cx="8336477" cy="3639787"/>
          </a:xfrm>
          <a:prstGeom prst="rect">
            <a:avLst/>
          </a:prstGeom>
        </p:spPr>
      </p:pic>
    </p:spTree>
    <p:extLst>
      <p:ext uri="{BB962C8B-B14F-4D97-AF65-F5344CB8AC3E}">
        <p14:creationId xmlns:p14="http://schemas.microsoft.com/office/powerpoint/2010/main" val="116634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4234F-898D-4887-ABAE-75146891E5E5}"/>
              </a:ext>
            </a:extLst>
          </p:cNvPr>
          <p:cNvSpPr>
            <a:spLocks noGrp="1"/>
          </p:cNvSpPr>
          <p:nvPr>
            <p:ph type="title"/>
          </p:nvPr>
        </p:nvSpPr>
        <p:spPr>
          <a:xfrm>
            <a:off x="760290" y="1284270"/>
            <a:ext cx="7366570" cy="1684961"/>
          </a:xfrm>
        </p:spPr>
        <p:txBody>
          <a:bodyPr/>
          <a:lstStyle/>
          <a:p>
            <a:r>
              <a:rPr lang="en-US" sz="4000" b="1" dirty="0">
                <a:latin typeface="Bahnschrift SemiBold" panose="020B0502040204020203" pitchFamily="34" charset="0"/>
              </a:rPr>
              <a:t>Convolution Neural Network</a:t>
            </a:r>
            <a:br>
              <a:rPr lang="en-US" sz="4000" b="1" dirty="0">
                <a:latin typeface="Bahnschrift SemiBold" panose="020B0502040204020203" pitchFamily="34" charset="0"/>
              </a:rPr>
            </a:br>
            <a:r>
              <a:rPr lang="en-US" sz="2800" dirty="0">
                <a:latin typeface="Bahnschrift SemiBold" panose="020B0502040204020203" pitchFamily="34" charset="0"/>
              </a:rPr>
              <a:t>CNN has following layers</a:t>
            </a:r>
            <a:br>
              <a:rPr lang="en-US" sz="4000" b="1" dirty="0">
                <a:latin typeface="Bahnschrift SemiBold" panose="020B0502040204020203" pitchFamily="34" charset="0"/>
              </a:rPr>
            </a:br>
            <a:r>
              <a:rPr lang="en-US" sz="2000" dirty="0">
                <a:solidFill>
                  <a:srgbClr val="C00000"/>
                </a:solidFill>
                <a:latin typeface="Bahnschrift SemiBold" panose="020B0502040204020203" pitchFamily="34" charset="0"/>
              </a:rPr>
              <a:t>-</a:t>
            </a:r>
            <a:r>
              <a:rPr lang="en-US" sz="2400" dirty="0">
                <a:solidFill>
                  <a:srgbClr val="C00000"/>
                </a:solidFill>
                <a:latin typeface="Bahnschrift SemiBold" panose="020B0502040204020203" pitchFamily="34" charset="0"/>
              </a:rPr>
              <a:t>Convolution Layer</a:t>
            </a:r>
            <a:br>
              <a:rPr lang="en-US" sz="2400" dirty="0">
                <a:solidFill>
                  <a:srgbClr val="C00000"/>
                </a:solidFill>
                <a:latin typeface="Bahnschrift SemiBold" panose="020B0502040204020203" pitchFamily="34" charset="0"/>
              </a:rPr>
            </a:br>
            <a:r>
              <a:rPr lang="en-US" sz="2400" dirty="0">
                <a:solidFill>
                  <a:srgbClr val="C00000"/>
                </a:solidFill>
                <a:latin typeface="Bahnschrift SemiBold" panose="020B0502040204020203" pitchFamily="34" charset="0"/>
              </a:rPr>
              <a:t>-</a:t>
            </a:r>
            <a:r>
              <a:rPr lang="en-US" sz="2400" dirty="0" err="1">
                <a:solidFill>
                  <a:srgbClr val="C00000"/>
                </a:solidFill>
                <a:latin typeface="Bahnschrift SemiBold" panose="020B0502040204020203" pitchFamily="34" charset="0"/>
              </a:rPr>
              <a:t>ReLU</a:t>
            </a:r>
            <a:r>
              <a:rPr lang="en-US" sz="2400" dirty="0">
                <a:solidFill>
                  <a:srgbClr val="C00000"/>
                </a:solidFill>
                <a:latin typeface="Bahnschrift SemiBold" panose="020B0502040204020203" pitchFamily="34" charset="0"/>
              </a:rPr>
              <a:t> Layer</a:t>
            </a:r>
            <a:br>
              <a:rPr lang="en-US" sz="2400" dirty="0">
                <a:solidFill>
                  <a:srgbClr val="C00000"/>
                </a:solidFill>
                <a:latin typeface="Bahnschrift SemiBold" panose="020B0502040204020203" pitchFamily="34" charset="0"/>
              </a:rPr>
            </a:br>
            <a:r>
              <a:rPr lang="en-US" sz="2400" dirty="0">
                <a:solidFill>
                  <a:srgbClr val="C00000"/>
                </a:solidFill>
                <a:latin typeface="Bahnschrift SemiBold" panose="020B0502040204020203" pitchFamily="34" charset="0"/>
              </a:rPr>
              <a:t>-Pooling Layer</a:t>
            </a:r>
            <a:br>
              <a:rPr lang="en-US" sz="2400" dirty="0">
                <a:solidFill>
                  <a:srgbClr val="C00000"/>
                </a:solidFill>
                <a:latin typeface="Bahnschrift SemiBold" panose="020B0502040204020203" pitchFamily="34" charset="0"/>
              </a:rPr>
            </a:br>
            <a:r>
              <a:rPr lang="en-US" sz="2400" dirty="0">
                <a:solidFill>
                  <a:srgbClr val="C00000"/>
                </a:solidFill>
                <a:latin typeface="Bahnschrift SemiBold" panose="020B0502040204020203" pitchFamily="34" charset="0"/>
              </a:rPr>
              <a:t>-Fully Connected Layer</a:t>
            </a:r>
            <a:br>
              <a:rPr lang="en-US" sz="3200" b="1" dirty="0"/>
            </a:br>
            <a:endParaRPr lang="nl-NL" sz="4000" dirty="0"/>
          </a:p>
        </p:txBody>
      </p:sp>
      <p:grpSp>
        <p:nvGrpSpPr>
          <p:cNvPr id="20" name="Group 19">
            <a:extLst>
              <a:ext uri="{FF2B5EF4-FFF2-40B4-BE49-F238E27FC236}">
                <a16:creationId xmlns:a16="http://schemas.microsoft.com/office/drawing/2014/main" id="{27D2B0FA-AEB8-41ED-AF86-5A4551B03EC3}"/>
              </a:ext>
            </a:extLst>
          </p:cNvPr>
          <p:cNvGrpSpPr/>
          <p:nvPr/>
        </p:nvGrpSpPr>
        <p:grpSpPr>
          <a:xfrm>
            <a:off x="850219" y="2967631"/>
            <a:ext cx="7931650" cy="3736255"/>
            <a:chOff x="1756297" y="2487629"/>
            <a:chExt cx="6652729" cy="3786344"/>
          </a:xfrm>
        </p:grpSpPr>
        <p:pic>
          <p:nvPicPr>
            <p:cNvPr id="3" name="Picture 2">
              <a:extLst>
                <a:ext uri="{FF2B5EF4-FFF2-40B4-BE49-F238E27FC236}">
                  <a16:creationId xmlns:a16="http://schemas.microsoft.com/office/drawing/2014/main" id="{83047C0D-788B-4DCA-A353-8F4C75F5DF48}"/>
                </a:ext>
              </a:extLst>
            </p:cNvPr>
            <p:cNvPicPr>
              <a:picLocks noChangeAspect="1"/>
            </p:cNvPicPr>
            <p:nvPr/>
          </p:nvPicPr>
          <p:blipFill>
            <a:blip r:embed="rId2"/>
            <a:stretch>
              <a:fillRect/>
            </a:stretch>
          </p:blipFill>
          <p:spPr>
            <a:xfrm>
              <a:off x="1756297" y="2537716"/>
              <a:ext cx="1882539" cy="3736257"/>
            </a:xfrm>
            <a:prstGeom prst="rect">
              <a:avLst/>
            </a:prstGeom>
          </p:spPr>
        </p:pic>
        <p:sp>
          <p:nvSpPr>
            <p:cNvPr id="10" name="Oval 9">
              <a:extLst>
                <a:ext uri="{FF2B5EF4-FFF2-40B4-BE49-F238E27FC236}">
                  <a16:creationId xmlns:a16="http://schemas.microsoft.com/office/drawing/2014/main" id="{AFE7C023-BA35-438C-B1C2-2BCF079EC7D1}"/>
                </a:ext>
              </a:extLst>
            </p:cNvPr>
            <p:cNvSpPr/>
            <p:nvPr/>
          </p:nvSpPr>
          <p:spPr>
            <a:xfrm>
              <a:off x="6883273" y="2487629"/>
              <a:ext cx="1430292" cy="1561692"/>
            </a:xfrm>
            <a:prstGeom prst="ellipse">
              <a:avLst/>
            </a:prstGeom>
            <a:solidFill>
              <a:schemeClr val="bg1"/>
            </a:solid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0" dirty="0">
                  <a:solidFill>
                    <a:schemeClr val="tx1">
                      <a:lumMod val="65000"/>
                      <a:lumOff val="35000"/>
                    </a:schemeClr>
                  </a:solidFill>
                </a:rPr>
                <a:t>X</a:t>
              </a:r>
            </a:p>
          </p:txBody>
        </p:sp>
        <p:sp>
          <p:nvSpPr>
            <p:cNvPr id="11" name="Oval 10">
              <a:extLst>
                <a:ext uri="{FF2B5EF4-FFF2-40B4-BE49-F238E27FC236}">
                  <a16:creationId xmlns:a16="http://schemas.microsoft.com/office/drawing/2014/main" id="{B2E69839-30AC-4ACC-B802-159FFAA1A5F8}"/>
                </a:ext>
              </a:extLst>
            </p:cNvPr>
            <p:cNvSpPr/>
            <p:nvPr/>
          </p:nvSpPr>
          <p:spPr>
            <a:xfrm>
              <a:off x="6939367" y="4336567"/>
              <a:ext cx="1469659" cy="1733749"/>
            </a:xfrm>
            <a:prstGeom prst="ellipse">
              <a:avLst/>
            </a:prstGeom>
            <a:solidFill>
              <a:schemeClr val="bg1"/>
            </a:solid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600" dirty="0">
                  <a:solidFill>
                    <a:schemeClr val="tx1">
                      <a:lumMod val="65000"/>
                      <a:lumOff val="35000"/>
                    </a:schemeClr>
                  </a:solidFill>
                </a:rPr>
                <a:t>0</a:t>
              </a:r>
            </a:p>
          </p:txBody>
        </p:sp>
        <p:cxnSp>
          <p:nvCxnSpPr>
            <p:cNvPr id="13" name="Straight Arrow Connector 12">
              <a:extLst>
                <a:ext uri="{FF2B5EF4-FFF2-40B4-BE49-F238E27FC236}">
                  <a16:creationId xmlns:a16="http://schemas.microsoft.com/office/drawing/2014/main" id="{2B34B6E4-1A9C-495C-AC7E-67507CBF3B02}"/>
                </a:ext>
              </a:extLst>
            </p:cNvPr>
            <p:cNvCxnSpPr/>
            <p:nvPr/>
          </p:nvCxnSpPr>
          <p:spPr>
            <a:xfrm>
              <a:off x="3646354" y="3267183"/>
              <a:ext cx="64923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68FD7-62FF-4E5D-A89E-2B033A096A8B}"/>
                </a:ext>
              </a:extLst>
            </p:cNvPr>
            <p:cNvCxnSpPr/>
            <p:nvPr/>
          </p:nvCxnSpPr>
          <p:spPr>
            <a:xfrm>
              <a:off x="3591630" y="5453865"/>
              <a:ext cx="71415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50F3451C-DA04-4B8F-B867-5B0B8AD8A7BE}"/>
                </a:ext>
              </a:extLst>
            </p:cNvPr>
            <p:cNvSpPr/>
            <p:nvPr/>
          </p:nvSpPr>
          <p:spPr>
            <a:xfrm>
              <a:off x="4395626" y="5083995"/>
              <a:ext cx="1604717" cy="719191"/>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nl-NL" sz="1600" dirty="0" err="1">
                  <a:solidFill>
                    <a:schemeClr val="tx1">
                      <a:lumMod val="65000"/>
                      <a:lumOff val="35000"/>
                    </a:schemeClr>
                  </a:solidFill>
                </a:rPr>
                <a:t>Convolution</a:t>
              </a:r>
              <a:endParaRPr lang="nl-NL" sz="1600" dirty="0">
                <a:solidFill>
                  <a:schemeClr val="tx1">
                    <a:lumMod val="65000"/>
                    <a:lumOff val="35000"/>
                  </a:schemeClr>
                </a:solidFill>
              </a:endParaRPr>
            </a:p>
            <a:p>
              <a:pPr algn="ctr"/>
              <a:r>
                <a:rPr lang="nl-NL" sz="1600" dirty="0">
                  <a:solidFill>
                    <a:schemeClr val="tx1">
                      <a:lumMod val="65000"/>
                      <a:lumOff val="35000"/>
                    </a:schemeClr>
                  </a:solidFill>
                </a:rPr>
                <a:t>NN</a:t>
              </a:r>
            </a:p>
          </p:txBody>
        </p:sp>
        <p:cxnSp>
          <p:nvCxnSpPr>
            <p:cNvPr id="17" name="Straight Arrow Connector 16">
              <a:extLst>
                <a:ext uri="{FF2B5EF4-FFF2-40B4-BE49-F238E27FC236}">
                  <a16:creationId xmlns:a16="http://schemas.microsoft.com/office/drawing/2014/main" id="{BB1B6B0A-7303-46D5-9AAD-29EFCB0978D5}"/>
                </a:ext>
              </a:extLst>
            </p:cNvPr>
            <p:cNvCxnSpPr/>
            <p:nvPr/>
          </p:nvCxnSpPr>
          <p:spPr>
            <a:xfrm>
              <a:off x="5941344" y="3255196"/>
              <a:ext cx="86412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0E2740-53A5-4392-A614-CF4A88509B2F}"/>
                </a:ext>
              </a:extLst>
            </p:cNvPr>
            <p:cNvCxnSpPr/>
            <p:nvPr/>
          </p:nvCxnSpPr>
          <p:spPr>
            <a:xfrm>
              <a:off x="6062824" y="5361395"/>
              <a:ext cx="78556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E53B67BE-EEBF-422B-B189-94A27B743EE5}"/>
                </a:ext>
              </a:extLst>
            </p:cNvPr>
            <p:cNvSpPr/>
            <p:nvPr/>
          </p:nvSpPr>
          <p:spPr>
            <a:xfrm>
              <a:off x="4337110" y="2945141"/>
              <a:ext cx="1604717" cy="719191"/>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nl-NL" sz="1600" dirty="0" err="1">
                  <a:solidFill>
                    <a:schemeClr val="tx1">
                      <a:lumMod val="65000"/>
                      <a:lumOff val="35000"/>
                    </a:schemeClr>
                  </a:solidFill>
                </a:rPr>
                <a:t>Convolution</a:t>
              </a:r>
              <a:endParaRPr lang="nl-NL" sz="1600" dirty="0">
                <a:solidFill>
                  <a:schemeClr val="tx1">
                    <a:lumMod val="65000"/>
                    <a:lumOff val="35000"/>
                  </a:schemeClr>
                </a:solidFill>
              </a:endParaRPr>
            </a:p>
            <a:p>
              <a:pPr algn="ctr"/>
              <a:r>
                <a:rPr lang="nl-NL" sz="1600" dirty="0">
                  <a:solidFill>
                    <a:schemeClr val="tx1">
                      <a:lumMod val="65000"/>
                      <a:lumOff val="35000"/>
                    </a:schemeClr>
                  </a:solidFill>
                </a:rPr>
                <a:t>NN</a:t>
              </a:r>
            </a:p>
          </p:txBody>
        </p:sp>
      </p:grpSp>
    </p:spTree>
    <p:extLst>
      <p:ext uri="{BB962C8B-B14F-4D97-AF65-F5344CB8AC3E}">
        <p14:creationId xmlns:p14="http://schemas.microsoft.com/office/powerpoint/2010/main" val="1662883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9231-3C4E-4EA3-A658-EC5C9BA1246D}"/>
              </a:ext>
            </a:extLst>
          </p:cNvPr>
          <p:cNvSpPr>
            <a:spLocks noGrp="1"/>
          </p:cNvSpPr>
          <p:nvPr>
            <p:ph type="title"/>
          </p:nvPr>
        </p:nvSpPr>
        <p:spPr/>
        <p:txBody>
          <a:bodyPr/>
          <a:lstStyle/>
          <a:p>
            <a:r>
              <a:rPr lang="nl-NL" dirty="0">
                <a:latin typeface="Bahnschrift SemiBold" panose="020B0502040204020203" pitchFamily="34" charset="0"/>
              </a:rPr>
              <a:t>Image </a:t>
            </a:r>
            <a:r>
              <a:rPr lang="nl-NL" dirty="0" err="1">
                <a:latin typeface="Bahnschrift SemiBold" panose="020B0502040204020203" pitchFamily="34" charset="0"/>
              </a:rPr>
              <a:t>Augmentation</a:t>
            </a:r>
            <a:endParaRPr lang="nl-NL" dirty="0">
              <a:latin typeface="Bahnschrift SemiBold" panose="020B0502040204020203" pitchFamily="34" charset="0"/>
            </a:endParaRPr>
          </a:p>
        </p:txBody>
      </p:sp>
      <p:pic>
        <p:nvPicPr>
          <p:cNvPr id="4" name="Picture 3">
            <a:extLst>
              <a:ext uri="{FF2B5EF4-FFF2-40B4-BE49-F238E27FC236}">
                <a16:creationId xmlns:a16="http://schemas.microsoft.com/office/drawing/2014/main" id="{FB862A08-4A55-42F0-9642-B28F9681AED5}"/>
              </a:ext>
            </a:extLst>
          </p:cNvPr>
          <p:cNvPicPr>
            <a:picLocks noChangeAspect="1"/>
          </p:cNvPicPr>
          <p:nvPr/>
        </p:nvPicPr>
        <p:blipFill>
          <a:blip r:embed="rId2"/>
          <a:stretch>
            <a:fillRect/>
          </a:stretch>
        </p:blipFill>
        <p:spPr>
          <a:xfrm>
            <a:off x="565069" y="1474025"/>
            <a:ext cx="8407728" cy="3811979"/>
          </a:xfrm>
          <a:prstGeom prst="rect">
            <a:avLst/>
          </a:prstGeom>
        </p:spPr>
      </p:pic>
    </p:spTree>
    <p:extLst>
      <p:ext uri="{BB962C8B-B14F-4D97-AF65-F5344CB8AC3E}">
        <p14:creationId xmlns:p14="http://schemas.microsoft.com/office/powerpoint/2010/main" val="8033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800CA7-6CC8-4FEE-93FA-7992947115E6}"/>
              </a:ext>
            </a:extLst>
          </p:cNvPr>
          <p:cNvSpPr>
            <a:spLocks noGrp="1"/>
          </p:cNvSpPr>
          <p:nvPr>
            <p:ph type="title"/>
          </p:nvPr>
        </p:nvSpPr>
        <p:spPr>
          <a:xfrm>
            <a:off x="696074" y="2550626"/>
            <a:ext cx="8447926" cy="1106974"/>
          </a:xfrm>
        </p:spPr>
        <p:txBody>
          <a:bodyPr/>
          <a:lstStyle/>
          <a:p>
            <a:r>
              <a:rPr lang="nl-NL" dirty="0" err="1">
                <a:latin typeface="Bahnschrift SemiBold" panose="020B0502040204020203" pitchFamily="34" charset="0"/>
              </a:rPr>
              <a:t>Use</a:t>
            </a:r>
            <a:r>
              <a:rPr lang="nl-NL" dirty="0">
                <a:latin typeface="Bahnschrift SemiBold" panose="020B0502040204020203" pitchFamily="34" charset="0"/>
              </a:rPr>
              <a:t> Case</a:t>
            </a:r>
            <a:br>
              <a:rPr lang="nl-NL" dirty="0">
                <a:latin typeface="Bahnschrift SemiBold" panose="020B0502040204020203" pitchFamily="34" charset="0"/>
              </a:rPr>
            </a:br>
            <a:r>
              <a:rPr lang="nl-NL" sz="3200" dirty="0">
                <a:solidFill>
                  <a:schemeClr val="accent2"/>
                </a:solidFill>
                <a:latin typeface="Bahnschrift SemiLight Condensed" panose="020B0502040204020203" pitchFamily="34" charset="0"/>
              </a:rPr>
              <a:t>A </a:t>
            </a:r>
            <a:r>
              <a:rPr lang="nl-NL" sz="3200" dirty="0" err="1">
                <a:solidFill>
                  <a:schemeClr val="accent2"/>
                </a:solidFill>
                <a:latin typeface="Bahnschrift SemiLight Condensed" panose="020B0502040204020203" pitchFamily="34" charset="0"/>
              </a:rPr>
              <a:t>pharmaceutical</a:t>
            </a:r>
            <a:r>
              <a:rPr lang="nl-NL" sz="3200" dirty="0">
                <a:solidFill>
                  <a:schemeClr val="accent2"/>
                </a:solidFill>
                <a:latin typeface="Bahnschrift SemiLight Condensed" panose="020B0502040204020203" pitchFamily="34" charset="0"/>
              </a:rPr>
              <a:t> company </a:t>
            </a:r>
            <a:r>
              <a:rPr lang="nl-NL" sz="3200" dirty="0" err="1">
                <a:solidFill>
                  <a:schemeClr val="accent2"/>
                </a:solidFill>
                <a:latin typeface="Bahnschrift SemiLight Condensed" panose="020B0502040204020203" pitchFamily="34" charset="0"/>
              </a:rPr>
              <a:t>carries</a:t>
            </a:r>
            <a:r>
              <a:rPr lang="nl-NL" sz="3200" dirty="0">
                <a:solidFill>
                  <a:schemeClr val="accent2"/>
                </a:solidFill>
                <a:latin typeface="Bahnschrift SemiLight Condensed" panose="020B0502040204020203" pitchFamily="34" charset="0"/>
              </a:rPr>
              <a:t> out research on </a:t>
            </a:r>
            <a:r>
              <a:rPr lang="nl-NL" sz="3200" dirty="0" err="1">
                <a:solidFill>
                  <a:schemeClr val="accent2"/>
                </a:solidFill>
                <a:latin typeface="Bahnschrift SemiLight Condensed" panose="020B0502040204020203" pitchFamily="34" charset="0"/>
              </a:rPr>
              <a:t>blood</a:t>
            </a:r>
            <a:r>
              <a:rPr lang="nl-NL" sz="3200" dirty="0">
                <a:solidFill>
                  <a:schemeClr val="accent2"/>
                </a:solidFill>
                <a:latin typeface="Bahnschrift SemiLight Condensed" panose="020B0502040204020203" pitchFamily="34" charset="0"/>
              </a:rPr>
              <a:t> samples. </a:t>
            </a:r>
            <a:r>
              <a:rPr lang="nl-NL" sz="3200" dirty="0" err="1">
                <a:solidFill>
                  <a:schemeClr val="accent2"/>
                </a:solidFill>
                <a:latin typeface="Bahnschrift SemiLight Condensed" panose="020B0502040204020203" pitchFamily="34" charset="0"/>
              </a:rPr>
              <a:t>They</a:t>
            </a:r>
            <a:r>
              <a:rPr lang="nl-NL" sz="3200" dirty="0">
                <a:solidFill>
                  <a:schemeClr val="accent2"/>
                </a:solidFill>
                <a:latin typeface="Bahnschrift SemiLight Condensed" panose="020B0502040204020203" pitchFamily="34" charset="0"/>
              </a:rPr>
              <a:t> </a:t>
            </a:r>
            <a:r>
              <a:rPr lang="nl-NL" sz="3200" dirty="0" err="1">
                <a:solidFill>
                  <a:schemeClr val="accent2"/>
                </a:solidFill>
                <a:latin typeface="Bahnschrift SemiLight Condensed" panose="020B0502040204020203" pitchFamily="34" charset="0"/>
              </a:rPr>
              <a:t>recieve</a:t>
            </a:r>
            <a:r>
              <a:rPr lang="nl-NL" sz="3200" dirty="0">
                <a:solidFill>
                  <a:schemeClr val="accent2"/>
                </a:solidFill>
                <a:latin typeface="Bahnschrift SemiLight Condensed" panose="020B0502040204020203" pitchFamily="34" charset="0"/>
              </a:rPr>
              <a:t> </a:t>
            </a:r>
            <a:r>
              <a:rPr lang="nl-NL" sz="3200" dirty="0" err="1">
                <a:solidFill>
                  <a:schemeClr val="accent2"/>
                </a:solidFill>
                <a:latin typeface="Bahnschrift SemiLight Condensed" panose="020B0502040204020203" pitchFamily="34" charset="0"/>
              </a:rPr>
              <a:t>two</a:t>
            </a:r>
            <a:r>
              <a:rPr lang="nl-NL" sz="3200" dirty="0">
                <a:solidFill>
                  <a:schemeClr val="accent2"/>
                </a:solidFill>
                <a:latin typeface="Bahnschrift SemiLight Condensed" panose="020B0502040204020203" pitchFamily="34" charset="0"/>
              </a:rPr>
              <a:t> types of </a:t>
            </a:r>
            <a:r>
              <a:rPr lang="nl-NL" sz="3200" dirty="0" err="1">
                <a:solidFill>
                  <a:schemeClr val="accent2"/>
                </a:solidFill>
                <a:latin typeface="Bahnschrift SemiLight Condensed" panose="020B0502040204020203" pitchFamily="34" charset="0"/>
              </a:rPr>
              <a:t>blood</a:t>
            </a:r>
            <a:r>
              <a:rPr lang="nl-NL" sz="3200" dirty="0">
                <a:solidFill>
                  <a:schemeClr val="accent2"/>
                </a:solidFill>
                <a:latin typeface="Bahnschrift SemiLight Condensed" panose="020B0502040204020203" pitchFamily="34" charset="0"/>
              </a:rPr>
              <a:t> samples.</a:t>
            </a:r>
            <a:br>
              <a:rPr lang="nl-NL" sz="3200" dirty="0">
                <a:solidFill>
                  <a:schemeClr val="accent2"/>
                </a:solidFill>
                <a:latin typeface="Bahnschrift SemiLight Condensed" panose="020B0502040204020203" pitchFamily="34" charset="0"/>
              </a:rPr>
            </a:br>
            <a:r>
              <a:rPr lang="nl-NL" sz="3200" dirty="0">
                <a:solidFill>
                  <a:schemeClr val="accent2"/>
                </a:solidFill>
                <a:latin typeface="Bahnschrift SemiLight Condensed" panose="020B0502040204020203" pitchFamily="34" charset="0"/>
              </a:rPr>
              <a:t>The </a:t>
            </a:r>
            <a:r>
              <a:rPr lang="nl-NL" sz="3200" dirty="0" err="1">
                <a:solidFill>
                  <a:schemeClr val="accent2"/>
                </a:solidFill>
                <a:latin typeface="Bahnschrift SemiLight Condensed" panose="020B0502040204020203" pitchFamily="34" charset="0"/>
              </a:rPr>
              <a:t>blood</a:t>
            </a:r>
            <a:r>
              <a:rPr lang="nl-NL" sz="3200" dirty="0">
                <a:solidFill>
                  <a:schemeClr val="accent2"/>
                </a:solidFill>
                <a:latin typeface="Bahnschrift SemiLight Condensed" panose="020B0502040204020203" pitchFamily="34" charset="0"/>
              </a:rPr>
              <a:t> samples images are </a:t>
            </a:r>
            <a:r>
              <a:rPr lang="nl-NL" sz="3200" dirty="0" err="1">
                <a:solidFill>
                  <a:schemeClr val="accent2"/>
                </a:solidFill>
                <a:latin typeface="Bahnschrift SemiLight Condensed" panose="020B0502040204020203" pitchFamily="34" charset="0"/>
              </a:rPr>
              <a:t>microscopic</a:t>
            </a:r>
            <a:r>
              <a:rPr lang="nl-NL" sz="3200" dirty="0">
                <a:solidFill>
                  <a:schemeClr val="accent2"/>
                </a:solidFill>
                <a:latin typeface="Bahnschrift SemiLight Condensed" panose="020B0502040204020203" pitchFamily="34" charset="0"/>
              </a:rPr>
              <a:t> </a:t>
            </a:r>
            <a:r>
              <a:rPr lang="nl-NL" sz="3200" dirty="0" err="1">
                <a:solidFill>
                  <a:schemeClr val="accent2"/>
                </a:solidFill>
                <a:latin typeface="Bahnschrift SemiLight Condensed" panose="020B0502040204020203" pitchFamily="34" charset="0"/>
              </a:rPr>
              <a:t>and</a:t>
            </a:r>
            <a:r>
              <a:rPr lang="nl-NL" sz="3200" dirty="0">
                <a:solidFill>
                  <a:schemeClr val="accent2"/>
                </a:solidFill>
                <a:latin typeface="Bahnschrift SemiLight Condensed" panose="020B0502040204020203" pitchFamily="34" charset="0"/>
              </a:rPr>
              <a:t> </a:t>
            </a:r>
            <a:r>
              <a:rPr lang="nl-NL" sz="3200" dirty="0" err="1">
                <a:solidFill>
                  <a:schemeClr val="accent2"/>
                </a:solidFill>
                <a:latin typeface="Bahnschrift SemiLight Condensed" panose="020B0502040204020203" pitchFamily="34" charset="0"/>
              </a:rPr>
              <a:t>they</a:t>
            </a:r>
            <a:r>
              <a:rPr lang="nl-NL" sz="3200" dirty="0">
                <a:solidFill>
                  <a:schemeClr val="accent2"/>
                </a:solidFill>
                <a:latin typeface="Bahnschrift SemiLight Condensed" panose="020B0502040204020203" pitchFamily="34" charset="0"/>
              </a:rPr>
              <a:t> want </a:t>
            </a:r>
            <a:r>
              <a:rPr lang="nl-NL" sz="3200" dirty="0" err="1">
                <a:solidFill>
                  <a:schemeClr val="accent2"/>
                </a:solidFill>
                <a:latin typeface="Bahnschrift SemiLight Condensed" panose="020B0502040204020203" pitchFamily="34" charset="0"/>
              </a:rPr>
              <a:t>to</a:t>
            </a:r>
            <a:r>
              <a:rPr lang="nl-NL" sz="3200" dirty="0">
                <a:solidFill>
                  <a:schemeClr val="accent2"/>
                </a:solidFill>
                <a:latin typeface="Bahnschrift SemiLight Condensed" panose="020B0502040204020203" pitchFamily="34" charset="0"/>
              </a:rPr>
              <a:t> </a:t>
            </a:r>
            <a:r>
              <a:rPr lang="nl-NL" sz="3200" dirty="0" err="1">
                <a:solidFill>
                  <a:schemeClr val="accent2"/>
                </a:solidFill>
                <a:latin typeface="Bahnschrift SemiLight Condensed" panose="020B0502040204020203" pitchFamily="34" charset="0"/>
              </a:rPr>
              <a:t>classify</a:t>
            </a:r>
            <a:r>
              <a:rPr lang="nl-NL" sz="3200" dirty="0">
                <a:solidFill>
                  <a:schemeClr val="accent2"/>
                </a:solidFill>
                <a:latin typeface="Bahnschrift SemiLight Condensed" panose="020B0502040204020203" pitchFamily="34" charset="0"/>
              </a:rPr>
              <a:t> </a:t>
            </a:r>
            <a:r>
              <a:rPr lang="nl-NL" sz="3200" dirty="0" err="1">
                <a:solidFill>
                  <a:schemeClr val="accent2"/>
                </a:solidFill>
                <a:latin typeface="Bahnschrift SemiLight Condensed" panose="020B0502040204020203" pitchFamily="34" charset="0"/>
              </a:rPr>
              <a:t>them</a:t>
            </a:r>
            <a:r>
              <a:rPr lang="nl-NL" sz="3200" dirty="0">
                <a:solidFill>
                  <a:schemeClr val="accent2"/>
                </a:solidFill>
                <a:latin typeface="Bahnschrift SemiLight Condensed" panose="020B0502040204020203" pitchFamily="34" charset="0"/>
              </a:rPr>
              <a:t> as </a:t>
            </a:r>
            <a:r>
              <a:rPr lang="nl-NL" sz="3200" dirty="0" err="1">
                <a:solidFill>
                  <a:schemeClr val="accent2"/>
                </a:solidFill>
                <a:latin typeface="Bahnschrift SemiLight Condensed" panose="020B0502040204020203" pitchFamily="34" charset="0"/>
              </a:rPr>
              <a:t>either</a:t>
            </a:r>
            <a:r>
              <a:rPr lang="nl-NL" sz="3200" dirty="0">
                <a:solidFill>
                  <a:schemeClr val="accent2"/>
                </a:solidFill>
                <a:latin typeface="Bahnschrift SemiLight Condensed" panose="020B0502040204020203" pitchFamily="34" charset="0"/>
              </a:rPr>
              <a:t>  </a:t>
            </a:r>
            <a:r>
              <a:rPr lang="nl-NL" sz="3200" dirty="0" err="1">
                <a:solidFill>
                  <a:schemeClr val="accent2"/>
                </a:solidFill>
                <a:latin typeface="Bahnschrift SemiLight Condensed" panose="020B0502040204020203" pitchFamily="34" charset="0"/>
              </a:rPr>
              <a:t>healthy</a:t>
            </a:r>
            <a:r>
              <a:rPr lang="nl-NL" sz="3200" dirty="0">
                <a:solidFill>
                  <a:schemeClr val="accent2"/>
                </a:solidFill>
                <a:latin typeface="Bahnschrift SemiLight Condensed" panose="020B0502040204020203" pitchFamily="34" charset="0"/>
              </a:rPr>
              <a:t> </a:t>
            </a:r>
            <a:r>
              <a:rPr lang="nl-NL" sz="3200" dirty="0" err="1">
                <a:solidFill>
                  <a:schemeClr val="accent2"/>
                </a:solidFill>
                <a:latin typeface="Bahnschrift SemiLight Condensed" panose="020B0502040204020203" pitchFamily="34" charset="0"/>
              </a:rPr>
              <a:t>RBCs</a:t>
            </a:r>
            <a:r>
              <a:rPr lang="nl-NL" sz="3200" dirty="0">
                <a:solidFill>
                  <a:schemeClr val="accent2"/>
                </a:solidFill>
                <a:latin typeface="Bahnschrift SemiLight Condensed" panose="020B0502040204020203" pitchFamily="34" charset="0"/>
              </a:rPr>
              <a:t>(Red Blood </a:t>
            </a:r>
            <a:r>
              <a:rPr lang="nl-NL" sz="3200" dirty="0" err="1">
                <a:solidFill>
                  <a:schemeClr val="accent2"/>
                </a:solidFill>
                <a:latin typeface="Bahnschrift SemiLight Condensed" panose="020B0502040204020203" pitchFamily="34" charset="0"/>
              </a:rPr>
              <a:t>Cells</a:t>
            </a:r>
            <a:r>
              <a:rPr lang="nl-NL" sz="3200" dirty="0">
                <a:solidFill>
                  <a:schemeClr val="accent2"/>
                </a:solidFill>
                <a:latin typeface="Bahnschrift SemiLight Condensed" panose="020B0502040204020203" pitchFamily="34" charset="0"/>
              </a:rPr>
              <a:t>) or </a:t>
            </a:r>
            <a:r>
              <a:rPr lang="nl-NL" sz="3200" dirty="0" err="1">
                <a:solidFill>
                  <a:schemeClr val="accent2"/>
                </a:solidFill>
                <a:latin typeface="Bahnschrift SemiLight Condensed" panose="020B0502040204020203" pitchFamily="34" charset="0"/>
              </a:rPr>
              <a:t>Sickle</a:t>
            </a:r>
            <a:r>
              <a:rPr lang="nl-NL" sz="3200" dirty="0">
                <a:solidFill>
                  <a:schemeClr val="accent2"/>
                </a:solidFill>
                <a:latin typeface="Bahnschrift SemiLight Condensed" panose="020B0502040204020203" pitchFamily="34" charset="0"/>
              </a:rPr>
              <a:t> </a:t>
            </a:r>
            <a:r>
              <a:rPr lang="nl-NL" sz="3200" dirty="0" err="1">
                <a:solidFill>
                  <a:schemeClr val="accent2"/>
                </a:solidFill>
                <a:latin typeface="Bahnschrift SemiLight Condensed" panose="020B0502040204020203" pitchFamily="34" charset="0"/>
              </a:rPr>
              <a:t>Cells</a:t>
            </a:r>
            <a:r>
              <a:rPr lang="nl-NL" sz="3200" dirty="0">
                <a:solidFill>
                  <a:schemeClr val="accent2"/>
                </a:solidFill>
                <a:latin typeface="Bahnschrift SemiBold" panose="020B0502040204020203" pitchFamily="34" charset="0"/>
              </a:rPr>
              <a:t>.</a:t>
            </a:r>
            <a:br>
              <a:rPr lang="nl-NL" dirty="0">
                <a:solidFill>
                  <a:schemeClr val="accent2"/>
                </a:solidFill>
                <a:latin typeface="Bahnschrift SemiBold" panose="020B0502040204020203" pitchFamily="34" charset="0"/>
              </a:rPr>
            </a:br>
            <a:br>
              <a:rPr lang="nl-NL" dirty="0">
                <a:latin typeface="Bahnschrift SemiBold" panose="020B0502040204020203" pitchFamily="34" charset="0"/>
              </a:rPr>
            </a:br>
            <a:endParaRPr lang="nl-NL" dirty="0">
              <a:latin typeface="Bahnschrift SemiBold" panose="020B0502040204020203" pitchFamily="34" charset="0"/>
            </a:endParaRPr>
          </a:p>
        </p:txBody>
      </p:sp>
      <p:pic>
        <p:nvPicPr>
          <p:cNvPr id="6" name="Picture 5">
            <a:extLst>
              <a:ext uri="{FF2B5EF4-FFF2-40B4-BE49-F238E27FC236}">
                <a16:creationId xmlns:a16="http://schemas.microsoft.com/office/drawing/2014/main" id="{E00726C1-872E-40A0-9B1F-456B4FADF71A}"/>
              </a:ext>
            </a:extLst>
          </p:cNvPr>
          <p:cNvPicPr>
            <a:picLocks noChangeAspect="1"/>
          </p:cNvPicPr>
          <p:nvPr/>
        </p:nvPicPr>
        <p:blipFill>
          <a:blip r:embed="rId2"/>
          <a:stretch>
            <a:fillRect/>
          </a:stretch>
        </p:blipFill>
        <p:spPr>
          <a:xfrm>
            <a:off x="5349331" y="4790924"/>
            <a:ext cx="3048157" cy="1714588"/>
          </a:xfrm>
          <a:prstGeom prst="rect">
            <a:avLst/>
          </a:prstGeom>
        </p:spPr>
      </p:pic>
      <p:pic>
        <p:nvPicPr>
          <p:cNvPr id="8" name="Picture 7">
            <a:extLst>
              <a:ext uri="{FF2B5EF4-FFF2-40B4-BE49-F238E27FC236}">
                <a16:creationId xmlns:a16="http://schemas.microsoft.com/office/drawing/2014/main" id="{95C5925C-7BDB-473A-8CEF-2B93A8D01721}"/>
              </a:ext>
            </a:extLst>
          </p:cNvPr>
          <p:cNvPicPr>
            <a:picLocks noChangeAspect="1"/>
          </p:cNvPicPr>
          <p:nvPr/>
        </p:nvPicPr>
        <p:blipFill>
          <a:blip r:embed="rId3"/>
          <a:stretch>
            <a:fillRect/>
          </a:stretch>
        </p:blipFill>
        <p:spPr>
          <a:xfrm>
            <a:off x="1263233" y="4821383"/>
            <a:ext cx="3101678" cy="1674420"/>
          </a:xfrm>
          <a:prstGeom prst="rect">
            <a:avLst/>
          </a:prstGeom>
        </p:spPr>
      </p:pic>
    </p:spTree>
    <p:extLst>
      <p:ext uri="{BB962C8B-B14F-4D97-AF65-F5344CB8AC3E}">
        <p14:creationId xmlns:p14="http://schemas.microsoft.com/office/powerpoint/2010/main" val="1298488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257B2-9D08-433D-8921-72845EA2DAFF}"/>
              </a:ext>
            </a:extLst>
          </p:cNvPr>
          <p:cNvSpPr>
            <a:spLocks noGrp="1"/>
          </p:cNvSpPr>
          <p:nvPr>
            <p:ph type="title"/>
          </p:nvPr>
        </p:nvSpPr>
        <p:spPr>
          <a:xfrm>
            <a:off x="767994" y="989623"/>
            <a:ext cx="7771680" cy="1142280"/>
          </a:xfrm>
        </p:spPr>
        <p:txBody>
          <a:bodyPr/>
          <a:lstStyle/>
          <a:p>
            <a:r>
              <a:rPr lang="nl-NL" dirty="0" err="1">
                <a:latin typeface="Bahnschrift SemiBold" panose="020B0502040204020203" pitchFamily="34" charset="0"/>
              </a:rPr>
              <a:t>Problem</a:t>
            </a:r>
            <a:r>
              <a:rPr lang="nl-NL" dirty="0">
                <a:latin typeface="Bahnschrift SemiBold" panose="020B0502040204020203" pitchFamily="34" charset="0"/>
              </a:rPr>
              <a:t> </a:t>
            </a:r>
            <a:r>
              <a:rPr lang="nl-NL" dirty="0" err="1">
                <a:latin typeface="Bahnschrift SemiBold" panose="020B0502040204020203" pitchFamily="34" charset="0"/>
              </a:rPr>
              <a:t>with</a:t>
            </a:r>
            <a:r>
              <a:rPr lang="nl-NL" dirty="0">
                <a:latin typeface="Bahnschrift SemiBold" panose="020B0502040204020203" pitchFamily="34" charset="0"/>
              </a:rPr>
              <a:t> </a:t>
            </a:r>
            <a:r>
              <a:rPr lang="nl-NL" dirty="0" err="1">
                <a:latin typeface="Bahnschrift SemiBold" panose="020B0502040204020203" pitchFamily="34" charset="0"/>
              </a:rPr>
              <a:t>the</a:t>
            </a:r>
            <a:r>
              <a:rPr lang="nl-NL" dirty="0">
                <a:latin typeface="Bahnschrift SemiBold" panose="020B0502040204020203" pitchFamily="34" charset="0"/>
              </a:rPr>
              <a:t> dataset</a:t>
            </a:r>
            <a:br>
              <a:rPr lang="nl-NL" dirty="0">
                <a:latin typeface="Bahnschrift SemiBold" panose="020B0502040204020203" pitchFamily="34" charset="0"/>
              </a:rPr>
            </a:br>
            <a:r>
              <a:rPr lang="nl-NL" sz="2800" dirty="0">
                <a:solidFill>
                  <a:srgbClr val="C00000"/>
                </a:solidFill>
                <a:latin typeface="Bahnschrift SemiBold" panose="020B0502040204020203" pitchFamily="34" charset="0"/>
              </a:rPr>
              <a:t>(</a:t>
            </a:r>
            <a:r>
              <a:rPr lang="nl-NL" sz="2800" dirty="0" err="1">
                <a:solidFill>
                  <a:srgbClr val="C00000"/>
                </a:solidFill>
                <a:latin typeface="Bahnschrift SemiBold" panose="020B0502040204020203" pitchFamily="34" charset="0"/>
              </a:rPr>
              <a:t>Deformed</a:t>
            </a:r>
            <a:r>
              <a:rPr lang="nl-NL" sz="2800" dirty="0">
                <a:solidFill>
                  <a:srgbClr val="C00000"/>
                </a:solidFill>
                <a:latin typeface="Bahnschrift SemiBold" panose="020B0502040204020203" pitchFamily="34" charset="0"/>
              </a:rPr>
              <a:t> Cases)</a:t>
            </a:r>
            <a:br>
              <a:rPr lang="nl-NL" dirty="0">
                <a:latin typeface="Bahnschrift SemiBold" panose="020B0502040204020203" pitchFamily="34" charset="0"/>
              </a:rPr>
            </a:br>
            <a:r>
              <a:rPr lang="nl-NL" sz="2800" dirty="0">
                <a:solidFill>
                  <a:srgbClr val="C00000"/>
                </a:solidFill>
                <a:latin typeface="Bahnschrift SemiBold" panose="020B0502040204020203" pitchFamily="34" charset="0"/>
              </a:rPr>
              <a:t>-</a:t>
            </a:r>
            <a:r>
              <a:rPr lang="nl-NL" sz="2800" dirty="0" err="1">
                <a:solidFill>
                  <a:srgbClr val="C00000"/>
                </a:solidFill>
                <a:latin typeface="Bahnschrift SemiBold" panose="020B0502040204020203" pitchFamily="34" charset="0"/>
              </a:rPr>
              <a:t>not</a:t>
            </a:r>
            <a:r>
              <a:rPr lang="nl-NL" sz="2800" dirty="0">
                <a:solidFill>
                  <a:srgbClr val="C00000"/>
                </a:solidFill>
                <a:latin typeface="Bahnschrift SemiBold" panose="020B0502040204020203" pitchFamily="34" charset="0"/>
              </a:rPr>
              <a:t> </a:t>
            </a:r>
            <a:r>
              <a:rPr lang="nl-NL" sz="2800" dirty="0" err="1">
                <a:solidFill>
                  <a:srgbClr val="C00000"/>
                </a:solidFill>
                <a:latin typeface="Bahnschrift SemiBold" panose="020B0502040204020203" pitchFamily="34" charset="0"/>
              </a:rPr>
              <a:t>every</a:t>
            </a:r>
            <a:r>
              <a:rPr lang="nl-NL" sz="2800" dirty="0">
                <a:solidFill>
                  <a:srgbClr val="C00000"/>
                </a:solidFill>
                <a:latin typeface="Bahnschrift SemiBold" panose="020B0502040204020203" pitchFamily="34" charset="0"/>
              </a:rPr>
              <a:t> case is </a:t>
            </a:r>
            <a:r>
              <a:rPr lang="nl-NL" sz="2800" dirty="0" err="1">
                <a:solidFill>
                  <a:srgbClr val="C00000"/>
                </a:solidFill>
                <a:latin typeface="Bahnschrift SemiBold" panose="020B0502040204020203" pitchFamily="34" charset="0"/>
              </a:rPr>
              <a:t>ideal</a:t>
            </a:r>
            <a:br>
              <a:rPr lang="nl-NL" sz="2800" dirty="0">
                <a:solidFill>
                  <a:srgbClr val="C00000"/>
                </a:solidFill>
                <a:latin typeface="Bahnschrift SemiBold" panose="020B0502040204020203" pitchFamily="34" charset="0"/>
              </a:rPr>
            </a:br>
            <a:r>
              <a:rPr lang="nl-NL" sz="2800" dirty="0">
                <a:solidFill>
                  <a:srgbClr val="C00000"/>
                </a:solidFill>
                <a:latin typeface="Bahnschrift SemiBold" panose="020B0502040204020203" pitchFamily="34" charset="0"/>
              </a:rPr>
              <a:t>-</a:t>
            </a:r>
            <a:r>
              <a:rPr lang="nl-NL" sz="2800" dirty="0" err="1">
                <a:solidFill>
                  <a:srgbClr val="C00000"/>
                </a:solidFill>
                <a:latin typeface="Bahnschrift SemiBold" panose="020B0502040204020203" pitchFamily="34" charset="0"/>
              </a:rPr>
              <a:t>still</a:t>
            </a:r>
            <a:r>
              <a:rPr lang="nl-NL" sz="2800" dirty="0">
                <a:solidFill>
                  <a:srgbClr val="C00000"/>
                </a:solidFill>
                <a:latin typeface="Bahnschrift SemiBold" panose="020B0502040204020203" pitchFamily="34" charset="0"/>
              </a:rPr>
              <a:t> </a:t>
            </a:r>
            <a:r>
              <a:rPr lang="nl-NL" sz="2800" dirty="0" err="1">
                <a:solidFill>
                  <a:srgbClr val="C00000"/>
                </a:solidFill>
                <a:latin typeface="Bahnschrift SemiBold" panose="020B0502040204020203" pitchFamily="34" charset="0"/>
              </a:rPr>
              <a:t>required</a:t>
            </a:r>
            <a:r>
              <a:rPr lang="nl-NL" sz="2800" dirty="0">
                <a:solidFill>
                  <a:srgbClr val="C00000"/>
                </a:solidFill>
                <a:latin typeface="Bahnschrift SemiBold" panose="020B0502040204020203" pitchFamily="34" charset="0"/>
              </a:rPr>
              <a:t> </a:t>
            </a:r>
            <a:r>
              <a:rPr lang="nl-NL" sz="2800" dirty="0" err="1">
                <a:solidFill>
                  <a:srgbClr val="C00000"/>
                </a:solidFill>
                <a:latin typeface="Bahnschrift SemiBold" panose="020B0502040204020203" pitchFamily="34" charset="0"/>
              </a:rPr>
              <a:t>the</a:t>
            </a:r>
            <a:r>
              <a:rPr lang="nl-NL" sz="2800" dirty="0">
                <a:solidFill>
                  <a:srgbClr val="C00000"/>
                </a:solidFill>
                <a:latin typeface="Bahnschrift SemiBold" panose="020B0502040204020203" pitchFamily="34" charset="0"/>
              </a:rPr>
              <a:t> right </a:t>
            </a:r>
            <a:r>
              <a:rPr lang="nl-NL" sz="2800" dirty="0" err="1">
                <a:solidFill>
                  <a:srgbClr val="C00000"/>
                </a:solidFill>
                <a:latin typeface="Bahnschrift SemiBold" panose="020B0502040204020203" pitchFamily="34" charset="0"/>
              </a:rPr>
              <a:t>classification</a:t>
            </a:r>
            <a:endParaRPr lang="nl-NL" dirty="0">
              <a:solidFill>
                <a:srgbClr val="C00000"/>
              </a:solidFill>
              <a:latin typeface="Bahnschrift SemiBold" panose="020B0502040204020203" pitchFamily="34" charset="0"/>
            </a:endParaRPr>
          </a:p>
        </p:txBody>
      </p:sp>
      <p:grpSp>
        <p:nvGrpSpPr>
          <p:cNvPr id="7" name="Group 6">
            <a:extLst>
              <a:ext uri="{FF2B5EF4-FFF2-40B4-BE49-F238E27FC236}">
                <a16:creationId xmlns:a16="http://schemas.microsoft.com/office/drawing/2014/main" id="{206E06FA-0F77-4E7B-9D62-F7C0830C3B0F}"/>
              </a:ext>
            </a:extLst>
          </p:cNvPr>
          <p:cNvGrpSpPr/>
          <p:nvPr/>
        </p:nvGrpSpPr>
        <p:grpSpPr>
          <a:xfrm>
            <a:off x="873304" y="3308622"/>
            <a:ext cx="7839180" cy="2568195"/>
            <a:chOff x="1089061" y="3914798"/>
            <a:chExt cx="7839180" cy="2568195"/>
          </a:xfrm>
        </p:grpSpPr>
        <p:pic>
          <p:nvPicPr>
            <p:cNvPr id="3" name="Picture 2">
              <a:extLst>
                <a:ext uri="{FF2B5EF4-FFF2-40B4-BE49-F238E27FC236}">
                  <a16:creationId xmlns:a16="http://schemas.microsoft.com/office/drawing/2014/main" id="{9FC8791F-BF18-4BFB-8555-E77593C040BB}"/>
                </a:ext>
              </a:extLst>
            </p:cNvPr>
            <p:cNvPicPr>
              <a:picLocks noChangeAspect="1"/>
            </p:cNvPicPr>
            <p:nvPr/>
          </p:nvPicPr>
          <p:blipFill>
            <a:blip r:embed="rId2"/>
            <a:stretch>
              <a:fillRect/>
            </a:stretch>
          </p:blipFill>
          <p:spPr>
            <a:xfrm>
              <a:off x="2887038" y="3914798"/>
              <a:ext cx="6041203" cy="2522793"/>
            </a:xfrm>
            <a:prstGeom prst="rect">
              <a:avLst/>
            </a:prstGeom>
          </p:spPr>
        </p:pic>
        <p:sp>
          <p:nvSpPr>
            <p:cNvPr id="8" name="Oval 7">
              <a:extLst>
                <a:ext uri="{FF2B5EF4-FFF2-40B4-BE49-F238E27FC236}">
                  <a16:creationId xmlns:a16="http://schemas.microsoft.com/office/drawing/2014/main" id="{E5F70583-8B9F-42B7-AC0E-42D66FB37FBA}"/>
                </a:ext>
              </a:extLst>
            </p:cNvPr>
            <p:cNvSpPr/>
            <p:nvPr/>
          </p:nvSpPr>
          <p:spPr>
            <a:xfrm>
              <a:off x="1099335" y="3986372"/>
              <a:ext cx="1078787" cy="1008336"/>
            </a:xfrm>
            <a:prstGeom prst="ellipse">
              <a:avLst/>
            </a:prstGeom>
            <a:solidFill>
              <a:schemeClr val="bg1"/>
            </a:solid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600" dirty="0">
                  <a:solidFill>
                    <a:schemeClr val="tx1">
                      <a:lumMod val="65000"/>
                      <a:lumOff val="35000"/>
                    </a:schemeClr>
                  </a:solidFill>
                </a:rPr>
                <a:t>X</a:t>
              </a:r>
            </a:p>
          </p:txBody>
        </p:sp>
        <p:sp>
          <p:nvSpPr>
            <p:cNvPr id="10" name="Oval 9">
              <a:extLst>
                <a:ext uri="{FF2B5EF4-FFF2-40B4-BE49-F238E27FC236}">
                  <a16:creationId xmlns:a16="http://schemas.microsoft.com/office/drawing/2014/main" id="{077A772B-6331-4C83-B941-9C720018A460}"/>
                </a:ext>
              </a:extLst>
            </p:cNvPr>
            <p:cNvSpPr/>
            <p:nvPr/>
          </p:nvSpPr>
          <p:spPr>
            <a:xfrm>
              <a:off x="1089061" y="5322012"/>
              <a:ext cx="1109609" cy="1160981"/>
            </a:xfrm>
            <a:prstGeom prst="ellipse">
              <a:avLst/>
            </a:prstGeom>
            <a:solidFill>
              <a:schemeClr val="bg1"/>
            </a:solid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algn="ctr"/>
              <a:r>
                <a:rPr lang="nl-NL" sz="8800" dirty="0">
                  <a:solidFill>
                    <a:schemeClr val="tx1">
                      <a:lumMod val="65000"/>
                      <a:lumOff val="35000"/>
                    </a:schemeClr>
                  </a:solidFill>
                </a:rPr>
                <a:t>o</a:t>
              </a:r>
            </a:p>
          </p:txBody>
        </p:sp>
      </p:grpSp>
      <p:sp>
        <p:nvSpPr>
          <p:cNvPr id="4" name="Arrow: Notched Right 3">
            <a:extLst>
              <a:ext uri="{FF2B5EF4-FFF2-40B4-BE49-F238E27FC236}">
                <a16:creationId xmlns:a16="http://schemas.microsoft.com/office/drawing/2014/main" id="{F7F82EAF-D3C4-4917-8C86-63CDA3E8D8D0}"/>
              </a:ext>
            </a:extLst>
          </p:cNvPr>
          <p:cNvSpPr/>
          <p:nvPr/>
        </p:nvSpPr>
        <p:spPr>
          <a:xfrm flipH="1">
            <a:off x="2042556" y="3621973"/>
            <a:ext cx="617517" cy="581891"/>
          </a:xfrm>
          <a:prstGeom prst="notchedRightArrow">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Arrow: Notched Right 8">
            <a:extLst>
              <a:ext uri="{FF2B5EF4-FFF2-40B4-BE49-F238E27FC236}">
                <a16:creationId xmlns:a16="http://schemas.microsoft.com/office/drawing/2014/main" id="{43388310-93CD-49EC-9CF7-C636719D7009}"/>
              </a:ext>
            </a:extLst>
          </p:cNvPr>
          <p:cNvSpPr/>
          <p:nvPr/>
        </p:nvSpPr>
        <p:spPr>
          <a:xfrm flipH="1">
            <a:off x="2076203" y="4914404"/>
            <a:ext cx="617517" cy="581891"/>
          </a:xfrm>
          <a:prstGeom prst="notchedRightArrow">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51439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45370-3065-4A66-8135-EB16588AF5C5}"/>
              </a:ext>
            </a:extLst>
          </p:cNvPr>
          <p:cNvSpPr>
            <a:spLocks noGrp="1"/>
          </p:cNvSpPr>
          <p:nvPr>
            <p:ph type="title"/>
          </p:nvPr>
        </p:nvSpPr>
        <p:spPr>
          <a:xfrm>
            <a:off x="685800" y="953864"/>
            <a:ext cx="8458200" cy="798080"/>
          </a:xfrm>
        </p:spPr>
        <p:txBody>
          <a:bodyPr/>
          <a:lstStyle/>
          <a:p>
            <a:r>
              <a:rPr lang="nl-NL" dirty="0">
                <a:latin typeface="Bahnschrift SemiBold" panose="020B0502040204020203" pitchFamily="34" charset="0"/>
              </a:rPr>
              <a:t>Pixel </a:t>
            </a:r>
            <a:r>
              <a:rPr lang="nl-NL" dirty="0" err="1">
                <a:latin typeface="Bahnschrift SemiBold" panose="020B0502040204020203" pitchFamily="34" charset="0"/>
              </a:rPr>
              <a:t>value</a:t>
            </a:r>
            <a:r>
              <a:rPr lang="nl-NL" dirty="0">
                <a:latin typeface="Bahnschrift SemiBold" panose="020B0502040204020203" pitchFamily="34" charset="0"/>
              </a:rPr>
              <a:t> </a:t>
            </a:r>
            <a:r>
              <a:rPr lang="nl-NL" dirty="0" err="1">
                <a:latin typeface="Bahnschrift SemiBold" panose="020B0502040204020203" pitchFamily="34" charset="0"/>
              </a:rPr>
              <a:t>assignment</a:t>
            </a:r>
            <a:br>
              <a:rPr lang="nl-NL" dirty="0">
                <a:latin typeface="Bahnschrift SemiBold" panose="020B0502040204020203" pitchFamily="34" charset="0"/>
              </a:rPr>
            </a:br>
            <a:r>
              <a:rPr lang="nl-NL" sz="3600" dirty="0">
                <a:solidFill>
                  <a:schemeClr val="accent2"/>
                </a:solidFill>
                <a:latin typeface="Bahnschrift SemiBold" panose="020B0502040204020203" pitchFamily="34" charset="0"/>
              </a:rPr>
              <a:t>computer takes </a:t>
            </a:r>
            <a:r>
              <a:rPr lang="nl-NL" sz="3600" dirty="0" err="1">
                <a:solidFill>
                  <a:schemeClr val="accent2"/>
                </a:solidFill>
                <a:latin typeface="Bahnschrift SemiBold" panose="020B0502040204020203" pitchFamily="34" charset="0"/>
              </a:rPr>
              <a:t>an</a:t>
            </a:r>
            <a:r>
              <a:rPr lang="nl-NL" sz="3600" dirty="0">
                <a:solidFill>
                  <a:schemeClr val="accent2"/>
                </a:solidFill>
                <a:latin typeface="Bahnschrift SemiBold" panose="020B0502040204020203" pitchFamily="34" charset="0"/>
              </a:rPr>
              <a:t> image </a:t>
            </a:r>
            <a:r>
              <a:rPr lang="nl-NL" sz="3600" dirty="0" err="1">
                <a:solidFill>
                  <a:schemeClr val="accent2"/>
                </a:solidFill>
                <a:latin typeface="Bahnschrift SemiBold" panose="020B0502040204020203" pitchFamily="34" charset="0"/>
              </a:rPr>
              <a:t>by</a:t>
            </a:r>
            <a:r>
              <a:rPr lang="nl-NL" sz="3600" dirty="0">
                <a:solidFill>
                  <a:schemeClr val="accent2"/>
                </a:solidFill>
                <a:latin typeface="Bahnschrift SemiBold" panose="020B0502040204020203" pitchFamily="34" charset="0"/>
              </a:rPr>
              <a:t> pixel </a:t>
            </a:r>
            <a:r>
              <a:rPr lang="nl-NL" sz="3600" dirty="0" err="1">
                <a:solidFill>
                  <a:schemeClr val="accent2"/>
                </a:solidFill>
                <a:latin typeface="Bahnschrift SemiBold" panose="020B0502040204020203" pitchFamily="34" charset="0"/>
              </a:rPr>
              <a:t>value</a:t>
            </a:r>
            <a:r>
              <a:rPr lang="nl-NL" sz="3600" dirty="0">
                <a:solidFill>
                  <a:schemeClr val="accent2"/>
                </a:solidFill>
                <a:latin typeface="Bahnschrift SemiBold" panose="020B0502040204020203" pitchFamily="34" charset="0"/>
              </a:rPr>
              <a:t> </a:t>
            </a:r>
            <a:endParaRPr lang="nl-NL" dirty="0">
              <a:solidFill>
                <a:schemeClr val="accent2"/>
              </a:solidFill>
            </a:endParaRPr>
          </a:p>
        </p:txBody>
      </p:sp>
      <p:sp>
        <p:nvSpPr>
          <p:cNvPr id="15" name="TextBox 14">
            <a:extLst>
              <a:ext uri="{FF2B5EF4-FFF2-40B4-BE49-F238E27FC236}">
                <a16:creationId xmlns:a16="http://schemas.microsoft.com/office/drawing/2014/main" id="{9AF59FC1-F821-467D-BA75-5288F9656B59}"/>
              </a:ext>
            </a:extLst>
          </p:cNvPr>
          <p:cNvSpPr txBox="1"/>
          <p:nvPr/>
        </p:nvSpPr>
        <p:spPr>
          <a:xfrm>
            <a:off x="1489753" y="5722706"/>
            <a:ext cx="1715784" cy="698642"/>
          </a:xfrm>
          <a:prstGeom prst="rect">
            <a:avLst/>
          </a:prstGeom>
          <a:noFill/>
        </p:spPr>
        <p:txBody>
          <a:bodyPr wrap="square" rtlCol="0">
            <a:spAutoFit/>
          </a:bodyPr>
          <a:lstStyle/>
          <a:p>
            <a:endParaRPr lang="nl-NL" dirty="0"/>
          </a:p>
        </p:txBody>
      </p:sp>
      <p:pic>
        <p:nvPicPr>
          <p:cNvPr id="3" name="Picture 2">
            <a:extLst>
              <a:ext uri="{FF2B5EF4-FFF2-40B4-BE49-F238E27FC236}">
                <a16:creationId xmlns:a16="http://schemas.microsoft.com/office/drawing/2014/main" id="{E23849C3-B3E9-481E-9EB7-582357C5E5EA}"/>
              </a:ext>
            </a:extLst>
          </p:cNvPr>
          <p:cNvPicPr>
            <a:picLocks noChangeAspect="1"/>
          </p:cNvPicPr>
          <p:nvPr/>
        </p:nvPicPr>
        <p:blipFill>
          <a:blip r:embed="rId2"/>
          <a:stretch>
            <a:fillRect/>
          </a:stretch>
        </p:blipFill>
        <p:spPr>
          <a:xfrm>
            <a:off x="2035285" y="2035996"/>
            <a:ext cx="5180957" cy="4637936"/>
          </a:xfrm>
          <a:prstGeom prst="rect">
            <a:avLst/>
          </a:prstGeom>
        </p:spPr>
      </p:pic>
    </p:spTree>
    <p:extLst>
      <p:ext uri="{BB962C8B-B14F-4D97-AF65-F5344CB8AC3E}">
        <p14:creationId xmlns:p14="http://schemas.microsoft.com/office/powerpoint/2010/main" val="4121839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2D4BA-AB68-43B3-95D1-8539F5797C34}"/>
              </a:ext>
            </a:extLst>
          </p:cNvPr>
          <p:cNvSpPr>
            <a:spLocks noGrp="1"/>
          </p:cNvSpPr>
          <p:nvPr>
            <p:ph type="title"/>
          </p:nvPr>
        </p:nvSpPr>
        <p:spPr>
          <a:xfrm>
            <a:off x="693204" y="878875"/>
            <a:ext cx="8770827" cy="1142280"/>
          </a:xfrm>
        </p:spPr>
        <p:txBody>
          <a:bodyPr/>
          <a:lstStyle/>
          <a:p>
            <a:r>
              <a:rPr lang="en-US" b="1" dirty="0">
                <a:latin typeface="Bahnschrift SemiBold" panose="020B0502040204020203" pitchFamily="34" charset="0"/>
              </a:rPr>
              <a:t>Under normal techniques(images comparison)</a:t>
            </a:r>
            <a:br>
              <a:rPr lang="en-US" b="1" dirty="0">
                <a:latin typeface="Bahnschrift SemiBold" panose="020B0502040204020203" pitchFamily="34" charset="0"/>
              </a:rPr>
            </a:br>
            <a:endParaRPr lang="nl-NL" dirty="0">
              <a:latin typeface="Bahnschrift SemiBold" panose="020B0502040204020203" pitchFamily="34" charset="0"/>
            </a:endParaRPr>
          </a:p>
        </p:txBody>
      </p:sp>
      <p:pic>
        <p:nvPicPr>
          <p:cNvPr id="4" name="Picture 3">
            <a:extLst>
              <a:ext uri="{FF2B5EF4-FFF2-40B4-BE49-F238E27FC236}">
                <a16:creationId xmlns:a16="http://schemas.microsoft.com/office/drawing/2014/main" id="{6A14F5CA-C38A-460B-9A4E-187508E3C9F6}"/>
              </a:ext>
            </a:extLst>
          </p:cNvPr>
          <p:cNvPicPr>
            <a:picLocks noChangeAspect="1"/>
          </p:cNvPicPr>
          <p:nvPr/>
        </p:nvPicPr>
        <p:blipFill rotWithShape="1">
          <a:blip r:embed="rId2"/>
          <a:srcRect r="40946"/>
          <a:stretch/>
        </p:blipFill>
        <p:spPr>
          <a:xfrm>
            <a:off x="838095" y="1800539"/>
            <a:ext cx="6966398" cy="3582080"/>
          </a:xfrm>
          <a:prstGeom prst="rect">
            <a:avLst/>
          </a:prstGeom>
        </p:spPr>
      </p:pic>
      <p:pic>
        <p:nvPicPr>
          <p:cNvPr id="3" name="Picture 2">
            <a:extLst>
              <a:ext uri="{FF2B5EF4-FFF2-40B4-BE49-F238E27FC236}">
                <a16:creationId xmlns:a16="http://schemas.microsoft.com/office/drawing/2014/main" id="{9ADE1D9D-ADD6-4FF9-BCA4-B8E74C1BBEAA}"/>
              </a:ext>
            </a:extLst>
          </p:cNvPr>
          <p:cNvPicPr>
            <a:picLocks noChangeAspect="1"/>
          </p:cNvPicPr>
          <p:nvPr/>
        </p:nvPicPr>
        <p:blipFill>
          <a:blip r:embed="rId3"/>
          <a:stretch>
            <a:fillRect/>
          </a:stretch>
        </p:blipFill>
        <p:spPr>
          <a:xfrm>
            <a:off x="2275658" y="3622329"/>
            <a:ext cx="4076222" cy="3235671"/>
          </a:xfrm>
          <a:prstGeom prst="rect">
            <a:avLst/>
          </a:prstGeom>
        </p:spPr>
      </p:pic>
    </p:spTree>
    <p:extLst>
      <p:ext uri="{BB962C8B-B14F-4D97-AF65-F5344CB8AC3E}">
        <p14:creationId xmlns:p14="http://schemas.microsoft.com/office/powerpoint/2010/main" val="323813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2D4BA-AB68-43B3-95D1-8539F5797C34}"/>
              </a:ext>
            </a:extLst>
          </p:cNvPr>
          <p:cNvSpPr>
            <a:spLocks noGrp="1"/>
          </p:cNvSpPr>
          <p:nvPr>
            <p:ph type="title"/>
          </p:nvPr>
        </p:nvSpPr>
        <p:spPr>
          <a:xfrm>
            <a:off x="698675" y="1285363"/>
            <a:ext cx="7771680" cy="1722753"/>
          </a:xfrm>
        </p:spPr>
        <p:txBody>
          <a:bodyPr/>
          <a:lstStyle/>
          <a:p>
            <a:r>
              <a:rPr lang="en-US" b="1" dirty="0">
                <a:latin typeface="Bahnschrift SemiBold" panose="020B0502040204020203" pitchFamily="34" charset="0"/>
              </a:rPr>
              <a:t>With CNN</a:t>
            </a:r>
            <a:br>
              <a:rPr lang="en-US" b="1" dirty="0">
                <a:latin typeface="Bahnschrift SemiBold" panose="020B0502040204020203" pitchFamily="34" charset="0"/>
              </a:rPr>
            </a:br>
            <a:r>
              <a:rPr lang="en-US" sz="3200" dirty="0">
                <a:solidFill>
                  <a:srgbClr val="C00000"/>
                </a:solidFill>
                <a:latin typeface="Bahnschrift SemiBold" panose="020B0502040204020203" pitchFamily="34" charset="0"/>
              </a:rPr>
              <a:t>comparison block-by-block(features)</a:t>
            </a:r>
            <a:br>
              <a:rPr lang="en-US" sz="3200" dirty="0">
                <a:solidFill>
                  <a:srgbClr val="C00000"/>
                </a:solidFill>
                <a:latin typeface="Bahnschrift SemiBold" panose="020B0502040204020203" pitchFamily="34" charset="0"/>
              </a:rPr>
            </a:br>
            <a:r>
              <a:rPr lang="en-US" sz="3200" dirty="0">
                <a:solidFill>
                  <a:srgbClr val="C00000"/>
                </a:solidFill>
                <a:latin typeface="Bahnschrift SemiBold" panose="020B0502040204020203" pitchFamily="34" charset="0"/>
              </a:rPr>
              <a:t>feature matching at roughly same places of both images</a:t>
            </a:r>
            <a:br>
              <a:rPr lang="en-US" sz="3200" dirty="0">
                <a:solidFill>
                  <a:srgbClr val="C00000"/>
                </a:solidFill>
                <a:latin typeface="Bahnschrift SemiBold" panose="020B0502040204020203" pitchFamily="34" charset="0"/>
              </a:rPr>
            </a:br>
            <a:r>
              <a:rPr lang="en-US" sz="3200" dirty="0">
                <a:solidFill>
                  <a:srgbClr val="C00000"/>
                </a:solidFill>
                <a:latin typeface="Bahnschrift SemiBold" panose="020B0502040204020203" pitchFamily="34" charset="0"/>
              </a:rPr>
              <a:t>CNN is better in finding similarity </a:t>
            </a:r>
            <a:br>
              <a:rPr lang="en-US" sz="3600" dirty="0">
                <a:latin typeface="Bahnschrift SemiBold" panose="020B0502040204020203" pitchFamily="34" charset="0"/>
              </a:rPr>
            </a:br>
            <a:endParaRPr lang="nl-NL" dirty="0">
              <a:latin typeface="Bahnschrift SemiBold" panose="020B0502040204020203" pitchFamily="34" charset="0"/>
            </a:endParaRPr>
          </a:p>
        </p:txBody>
      </p:sp>
      <p:pic>
        <p:nvPicPr>
          <p:cNvPr id="3" name="Picture 2">
            <a:extLst>
              <a:ext uri="{FF2B5EF4-FFF2-40B4-BE49-F238E27FC236}">
                <a16:creationId xmlns:a16="http://schemas.microsoft.com/office/drawing/2014/main" id="{8F313F86-B4EB-4F62-AADC-9E3A8EB762FB}"/>
              </a:ext>
            </a:extLst>
          </p:cNvPr>
          <p:cNvPicPr>
            <a:picLocks noChangeAspect="1"/>
          </p:cNvPicPr>
          <p:nvPr/>
        </p:nvPicPr>
        <p:blipFill>
          <a:blip r:embed="rId2"/>
          <a:stretch>
            <a:fillRect/>
          </a:stretch>
        </p:blipFill>
        <p:spPr>
          <a:xfrm>
            <a:off x="4524375" y="3276600"/>
            <a:ext cx="95250" cy="304800"/>
          </a:xfrm>
          <a:prstGeom prst="rect">
            <a:avLst/>
          </a:prstGeom>
        </p:spPr>
      </p:pic>
      <p:pic>
        <p:nvPicPr>
          <p:cNvPr id="7" name="Picture 6">
            <a:extLst>
              <a:ext uri="{FF2B5EF4-FFF2-40B4-BE49-F238E27FC236}">
                <a16:creationId xmlns:a16="http://schemas.microsoft.com/office/drawing/2014/main" id="{5DBDA716-8DA1-4FBA-8FF2-668AD0F53BFB}"/>
              </a:ext>
            </a:extLst>
          </p:cNvPr>
          <p:cNvPicPr>
            <a:picLocks noChangeAspect="1"/>
          </p:cNvPicPr>
          <p:nvPr/>
        </p:nvPicPr>
        <p:blipFill>
          <a:blip r:embed="rId3"/>
          <a:stretch>
            <a:fillRect/>
          </a:stretch>
        </p:blipFill>
        <p:spPr>
          <a:xfrm>
            <a:off x="593767" y="3525768"/>
            <a:ext cx="8550234" cy="3290666"/>
          </a:xfrm>
          <a:prstGeom prst="rect">
            <a:avLst/>
          </a:prstGeom>
        </p:spPr>
      </p:pic>
    </p:spTree>
    <p:extLst>
      <p:ext uri="{BB962C8B-B14F-4D97-AF65-F5344CB8AC3E}">
        <p14:creationId xmlns:p14="http://schemas.microsoft.com/office/powerpoint/2010/main" val="1448065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2D4BA-AB68-43B3-95D1-8539F5797C34}"/>
              </a:ext>
            </a:extLst>
          </p:cNvPr>
          <p:cNvSpPr>
            <a:spLocks noGrp="1"/>
          </p:cNvSpPr>
          <p:nvPr>
            <p:ph type="title"/>
          </p:nvPr>
        </p:nvSpPr>
        <p:spPr>
          <a:xfrm>
            <a:off x="675526" y="691672"/>
            <a:ext cx="7771680" cy="1722753"/>
          </a:xfrm>
        </p:spPr>
        <p:txBody>
          <a:bodyPr/>
          <a:lstStyle/>
          <a:p>
            <a:r>
              <a:rPr lang="en-US" b="1" dirty="0">
                <a:latin typeface="Bahnschrift SemiBold" panose="020B0502040204020203" pitchFamily="34" charset="0"/>
              </a:rPr>
              <a:t>With CNN</a:t>
            </a:r>
            <a:br>
              <a:rPr lang="en-US" b="1" dirty="0">
                <a:latin typeface="Bahnschrift SemiBold" panose="020B0502040204020203" pitchFamily="34" charset="0"/>
              </a:rPr>
            </a:br>
            <a:r>
              <a:rPr lang="en-US" sz="3200" dirty="0">
                <a:solidFill>
                  <a:srgbClr val="C00000"/>
                </a:solidFill>
                <a:latin typeface="Bahnschrift SemiBold" panose="020B0502040204020203" pitchFamily="34" charset="0"/>
              </a:rPr>
              <a:t>Chosen features</a:t>
            </a:r>
            <a:br>
              <a:rPr lang="en-US" sz="3600" dirty="0">
                <a:latin typeface="Bahnschrift SemiBold" panose="020B0502040204020203" pitchFamily="34" charset="0"/>
              </a:rPr>
            </a:br>
            <a:endParaRPr lang="nl-NL" dirty="0">
              <a:latin typeface="Bahnschrift SemiBold" panose="020B0502040204020203" pitchFamily="34" charset="0"/>
            </a:endParaRPr>
          </a:p>
        </p:txBody>
      </p:sp>
      <p:pic>
        <p:nvPicPr>
          <p:cNvPr id="3" name="Picture 2">
            <a:extLst>
              <a:ext uri="{FF2B5EF4-FFF2-40B4-BE49-F238E27FC236}">
                <a16:creationId xmlns:a16="http://schemas.microsoft.com/office/drawing/2014/main" id="{8F313F86-B4EB-4F62-AADC-9E3A8EB762FB}"/>
              </a:ext>
            </a:extLst>
          </p:cNvPr>
          <p:cNvPicPr>
            <a:picLocks noChangeAspect="1"/>
          </p:cNvPicPr>
          <p:nvPr/>
        </p:nvPicPr>
        <p:blipFill>
          <a:blip r:embed="rId2"/>
          <a:stretch>
            <a:fillRect/>
          </a:stretch>
        </p:blipFill>
        <p:spPr>
          <a:xfrm>
            <a:off x="4524375" y="3276600"/>
            <a:ext cx="95250" cy="304800"/>
          </a:xfrm>
          <a:prstGeom prst="rect">
            <a:avLst/>
          </a:prstGeom>
        </p:spPr>
      </p:pic>
      <p:pic>
        <p:nvPicPr>
          <p:cNvPr id="4" name="Picture 3">
            <a:extLst>
              <a:ext uri="{FF2B5EF4-FFF2-40B4-BE49-F238E27FC236}">
                <a16:creationId xmlns:a16="http://schemas.microsoft.com/office/drawing/2014/main" id="{AA0CFB71-32AD-4E42-80DB-CE2688090FB9}"/>
              </a:ext>
            </a:extLst>
          </p:cNvPr>
          <p:cNvPicPr>
            <a:picLocks noChangeAspect="1"/>
          </p:cNvPicPr>
          <p:nvPr/>
        </p:nvPicPr>
        <p:blipFill>
          <a:blip r:embed="rId3"/>
          <a:stretch>
            <a:fillRect/>
          </a:stretch>
        </p:blipFill>
        <p:spPr>
          <a:xfrm>
            <a:off x="667821" y="3012459"/>
            <a:ext cx="8239874" cy="1858996"/>
          </a:xfrm>
          <a:prstGeom prst="rect">
            <a:avLst/>
          </a:prstGeom>
        </p:spPr>
      </p:pic>
    </p:spTree>
    <p:extLst>
      <p:ext uri="{BB962C8B-B14F-4D97-AF65-F5344CB8AC3E}">
        <p14:creationId xmlns:p14="http://schemas.microsoft.com/office/powerpoint/2010/main" val="3639418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B29D386EC76B43BC4513FCC57C7E52" ma:contentTypeVersion="13" ma:contentTypeDescription="Create a new document." ma:contentTypeScope="" ma:versionID="8407f6b5678b913e7dbd71fcc8547e2b">
  <xsd:schema xmlns:xsd="http://www.w3.org/2001/XMLSchema" xmlns:xs="http://www.w3.org/2001/XMLSchema" xmlns:p="http://schemas.microsoft.com/office/2006/metadata/properties" xmlns:ns3="8a7c0a5a-ebab-40c0-b2be-20bf08d7f3d4" xmlns:ns4="e6ec834d-37b4-4800-9a2b-4b4e65ee9fcd" targetNamespace="http://schemas.microsoft.com/office/2006/metadata/properties" ma:root="true" ma:fieldsID="f6e6b5310a8ef3ae9efceff682846da9" ns3:_="" ns4:_="">
    <xsd:import namespace="8a7c0a5a-ebab-40c0-b2be-20bf08d7f3d4"/>
    <xsd:import namespace="e6ec834d-37b4-4800-9a2b-4b4e65ee9fc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7c0a5a-ebab-40c0-b2be-20bf08d7f3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ec834d-37b4-4800-9a2b-4b4e65ee9fcd"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2A996F-4D4D-462B-9A30-7154B89652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7c0a5a-ebab-40c0-b2be-20bf08d7f3d4"/>
    <ds:schemaRef ds:uri="e6ec834d-37b4-4800-9a2b-4b4e65ee9f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68525B-14FA-418D-B668-CB2E6A2AD01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16CEF47-A5DB-40E2-AB6C-E23C1C2DCB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29215</TotalTime>
  <Words>924</Words>
  <Application>Microsoft Office PowerPoint</Application>
  <PresentationFormat>On-screen Show (4:3)</PresentationFormat>
  <Paragraphs>142</Paragraphs>
  <Slides>41</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41</vt:i4>
      </vt:variant>
    </vt:vector>
  </HeadingPairs>
  <TitlesOfParts>
    <vt:vector size="54" baseType="lpstr">
      <vt:lpstr>Abadi</vt:lpstr>
      <vt:lpstr>Arial</vt:lpstr>
      <vt:lpstr>Bahnschrift SemiBold</vt:lpstr>
      <vt:lpstr>Bahnschrift SemiLight Condensed</vt:lpstr>
      <vt:lpstr>Calibri</vt:lpstr>
      <vt:lpstr>Daytona</vt:lpstr>
      <vt:lpstr>Daytona Condensed</vt:lpstr>
      <vt:lpstr>Daytona Condensed Light</vt:lpstr>
      <vt:lpstr>medium-content-serif-font</vt:lpstr>
      <vt:lpstr>Symbol</vt:lpstr>
      <vt:lpstr>Wingdings</vt:lpstr>
      <vt:lpstr>Office Theme</vt:lpstr>
      <vt:lpstr>Office Theme</vt:lpstr>
      <vt:lpstr>PowerPoint Presentation</vt:lpstr>
      <vt:lpstr>PowerPoint Presentation</vt:lpstr>
      <vt:lpstr>Convolution NN</vt:lpstr>
      <vt:lpstr>Convolution Neural Network CNN has following layers -Convolution Layer -ReLU Layer -Pooling Layer -Fully Connected Layer </vt:lpstr>
      <vt:lpstr>Problem with the dataset (Deformed Cases) -not every case is ideal -still required the right classification</vt:lpstr>
      <vt:lpstr>Pixel value assignment computer takes an image by pixel value </vt:lpstr>
      <vt:lpstr>Under normal techniques(images comparison) </vt:lpstr>
      <vt:lpstr>With CNN comparison block-by-block(features) feature matching at roughly same places of both images CNN is better in finding similarity  </vt:lpstr>
      <vt:lpstr>With CNN Chosen features </vt:lpstr>
      <vt:lpstr>CNN feature matching input image  </vt:lpstr>
      <vt:lpstr>Convolution Layer (Move feature on the Image)  Step 1: Multiply feature element with the image pixel </vt:lpstr>
      <vt:lpstr>Convolution Layer (Move feature on the Image)  Step 2: add them and divide by total no. pixels </vt:lpstr>
      <vt:lpstr>PowerPoint Presentation</vt:lpstr>
      <vt:lpstr>PowerPoint Presentation</vt:lpstr>
      <vt:lpstr>Value Placement</vt:lpstr>
      <vt:lpstr>Convolution layer Output Feature movement every other position of the image  Feature Map</vt:lpstr>
      <vt:lpstr>Convolution Layer Output Each feature convolution with the input image (3 Feature Maps)</vt:lpstr>
      <vt:lpstr>ReLu Layer negative values removal=&gt; 0 replacement Why? Avoid summing up to 0   f(x)=</vt:lpstr>
      <vt:lpstr>ReLu Layer Negative values removal</vt:lpstr>
      <vt:lpstr> ReLu Layer Output</vt:lpstr>
      <vt:lpstr>Pooling Layer</vt:lpstr>
      <vt:lpstr>Pooling Layer 2x2 window Stride=2</vt:lpstr>
      <vt:lpstr>Pooling Layer 2x2 window Stride=2</vt:lpstr>
      <vt:lpstr>Pooling Layer</vt:lpstr>
      <vt:lpstr>Layers Stacking</vt:lpstr>
      <vt:lpstr>Layers Stacking another layer of convolution, ReLu, and Pooling</vt:lpstr>
      <vt:lpstr>Fully Connected Layer final layer =&gt; actual classification  reduced image=&gt;single list/vector</vt:lpstr>
      <vt:lpstr>Output vector ‘X’ &amp; ‘O’ elements=&gt; high, low</vt:lpstr>
      <vt:lpstr>Prediction Classify it as either X or 0? </vt:lpstr>
      <vt:lpstr>Comparing input with X vector</vt:lpstr>
      <vt:lpstr>Comparing input with O vector</vt:lpstr>
      <vt:lpstr>Results</vt:lpstr>
      <vt:lpstr>1 Block, 2 Block, 3 Block </vt:lpstr>
      <vt:lpstr>Why to set padding=same?</vt:lpstr>
      <vt:lpstr># compile model model.compile(optimizer='adam',loss='categorical_crossentropy’,metrics=['accuracy'])   Loss= cross entropy or MSE </vt:lpstr>
      <vt:lpstr>Training, Validation &amp; Testing</vt:lpstr>
      <vt:lpstr>Fitting a model</vt:lpstr>
      <vt:lpstr>Plot the diagnostics</vt:lpstr>
      <vt:lpstr> Loss Curve &amp; Accuracy Curve</vt:lpstr>
      <vt:lpstr>Image Augmentation</vt:lpstr>
      <vt:lpstr>Use Case A pharmaceutical company carries out research on blood samples. They recieve two types of blood samples. The blood samples images are microscopic and they want to classify them as either  healthy RBCs(Red Blood Cells) or Sickle Cells.  </vt:lpstr>
    </vt:vector>
  </TitlesOfParts>
  <Company>Medisch Centrum Alkmaar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BASISCURSUS SPSS MCA   docent: Tjeerd van der Ploeg</dc:title>
  <dc:subject/>
  <dc:creator>MCA</dc:creator>
  <dc:description/>
  <cp:lastModifiedBy>Butt, Marya</cp:lastModifiedBy>
  <cp:revision>174</cp:revision>
  <dcterms:created xsi:type="dcterms:W3CDTF">2002-10-24T08:54:43Z</dcterms:created>
  <dcterms:modified xsi:type="dcterms:W3CDTF">2025-03-04T08:04:47Z</dcterms:modified>
  <dc:language>nl-NL</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Medisch Centrum Alkmaar</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vt:i4>
  </property>
  <property fmtid="{D5CDD505-2E9C-101B-9397-08002B2CF9AE}" pid="9" name="PresentationFormat">
    <vt:lpwstr>Diavoorstelling (4:3)</vt:lpwstr>
  </property>
  <property fmtid="{D5CDD505-2E9C-101B-9397-08002B2CF9AE}" pid="10" name="ScaleCrop">
    <vt:bool>false</vt:bool>
  </property>
  <property fmtid="{D5CDD505-2E9C-101B-9397-08002B2CF9AE}" pid="11" name="ShareDoc">
    <vt:bool>false</vt:bool>
  </property>
  <property fmtid="{D5CDD505-2E9C-101B-9397-08002B2CF9AE}" pid="12" name="Slides">
    <vt:i4>24</vt:i4>
  </property>
  <property fmtid="{D5CDD505-2E9C-101B-9397-08002B2CF9AE}" pid="13" name="ContentTypeId">
    <vt:lpwstr>0x01010066B29D386EC76B43BC4513FCC57C7E52</vt:lpwstr>
  </property>
</Properties>
</file>